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16"/>
  </p:notesMasterIdLst>
  <p:sldIdLst>
    <p:sldId id="256" r:id="rId3"/>
    <p:sldId id="257" r:id="rId4"/>
    <p:sldId id="258" r:id="rId5"/>
    <p:sldId id="259" r:id="rId6"/>
    <p:sldId id="260" r:id="rId7"/>
    <p:sldId id="261" r:id="rId8"/>
    <p:sldId id="263" r:id="rId9"/>
    <p:sldId id="264" r:id="rId10"/>
    <p:sldId id="267" r:id="rId11"/>
    <p:sldId id="266" r:id="rId12"/>
    <p:sldId id="265"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85A28F-32F0-4490-851F-63CBC0003161}">
          <p14:sldIdLst>
            <p14:sldId id="256"/>
            <p14:sldId id="257"/>
            <p14:sldId id="258"/>
            <p14:sldId id="259"/>
            <p14:sldId id="260"/>
            <p14:sldId id="261"/>
            <p14:sldId id="263"/>
            <p14:sldId id="264"/>
            <p14:sldId id="267"/>
            <p14:sldId id="266"/>
            <p14:sldId id="265"/>
            <p14:sldId id="268"/>
            <p14:sldId id="26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00" autoAdjust="0"/>
    <p:restoredTop sz="94660"/>
  </p:normalViewPr>
  <p:slideViewPr>
    <p:cSldViewPr>
      <p:cViewPr>
        <p:scale>
          <a:sx n="100" d="100"/>
          <a:sy n="100" d="100"/>
        </p:scale>
        <p:origin x="-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02AEFE-EEB4-4F8D-BF8F-58222532ED8F}" type="datetimeFigureOut">
              <a:rPr lang="en-US" smtClean="0"/>
              <a:t>5/15/2013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44A5BE-E161-43B5-96FA-4AC1CB78EA6E}" type="slidenum">
              <a:rPr lang="en-US" smtClean="0"/>
              <a:t>‹#›</a:t>
            </a:fld>
            <a:endParaRPr lang="en-US"/>
          </a:p>
        </p:txBody>
      </p:sp>
    </p:spTree>
    <p:extLst>
      <p:ext uri="{BB962C8B-B14F-4D97-AF65-F5344CB8AC3E}">
        <p14:creationId xmlns:p14="http://schemas.microsoft.com/office/powerpoint/2010/main" val="3644892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Thanks to OEI for this slide</a:t>
            </a:r>
            <a:endParaRPr lang="en-US" dirty="0"/>
          </a:p>
        </p:txBody>
      </p:sp>
      <p:sp>
        <p:nvSpPr>
          <p:cNvPr id="4" name="Slide Number Placeholder 3"/>
          <p:cNvSpPr>
            <a:spLocks noGrp="1"/>
          </p:cNvSpPr>
          <p:nvPr>
            <p:ph type="sldNum" sz="quarter" idx="10"/>
          </p:nvPr>
        </p:nvSpPr>
        <p:spPr/>
        <p:txBody>
          <a:bodyPr/>
          <a:lstStyle/>
          <a:p>
            <a:fld id="{C344A5BE-E161-43B5-96FA-4AC1CB78EA6E}" type="slidenum">
              <a:rPr lang="en-US" smtClean="0"/>
              <a:t>7</a:t>
            </a:fld>
            <a:endParaRPr lang="en-US"/>
          </a:p>
        </p:txBody>
      </p:sp>
    </p:spTree>
    <p:extLst>
      <p:ext uri="{BB962C8B-B14F-4D97-AF65-F5344CB8AC3E}">
        <p14:creationId xmlns:p14="http://schemas.microsoft.com/office/powerpoint/2010/main" val="3042924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CCOs can both directly hire NTHWs (indicated with group of people on right) or will fund CBOs, PCPCHs and hospitals to hire NTHWs.</a:t>
            </a:r>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6AA7BF7-01F3-4E1F-A1C3-29BC078A3D4C}" type="slidenum">
              <a:rPr lang="en-US" b="1"/>
              <a:pPr eaLnBrk="1" hangingPunct="1"/>
              <a:t>10</a:t>
            </a:fld>
            <a:endParaRPr lang="en-US" b="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wrap="square" numCol="1" anchor="t" anchorCtr="0" compatLnSpc="1">
            <a:prstTxWarp prst="textNoShape">
              <a:avLst/>
            </a:prstTxWarp>
          </a:bodyPr>
          <a:lstStyle/>
          <a:p>
            <a:pPr eaLnBrk="1" hangingPunct="1">
              <a:lnSpc>
                <a:spcPct val="80000"/>
              </a:lnSpc>
              <a:spcBef>
                <a:spcPct val="0"/>
              </a:spcBef>
            </a:pPr>
            <a:r>
              <a:rPr lang="en-US" sz="900" b="1" u="sng" dirty="0" smtClean="0"/>
              <a:t>Certification and Registry Enrollment Pathways for NTHWs</a:t>
            </a:r>
            <a:endParaRPr lang="en-US" sz="900" dirty="0" smtClean="0"/>
          </a:p>
          <a:p>
            <a:pPr eaLnBrk="1" hangingPunct="1">
              <a:lnSpc>
                <a:spcPct val="80000"/>
              </a:lnSpc>
              <a:spcBef>
                <a:spcPct val="0"/>
              </a:spcBef>
            </a:pPr>
            <a:r>
              <a:rPr lang="en-US" sz="900" b="1" dirty="0" smtClean="0"/>
              <a:t> </a:t>
            </a:r>
            <a:endParaRPr lang="en-US" sz="900" dirty="0" smtClean="0"/>
          </a:p>
          <a:p>
            <a:pPr eaLnBrk="1" hangingPunct="1">
              <a:lnSpc>
                <a:spcPct val="80000"/>
              </a:lnSpc>
              <a:spcBef>
                <a:spcPct val="0"/>
              </a:spcBef>
            </a:pPr>
            <a:r>
              <a:rPr lang="en-US" sz="900" b="1" dirty="0" smtClean="0"/>
              <a:t>Completion of all requirements through an Authority approved training program for a NTHW type</a:t>
            </a:r>
            <a:endParaRPr lang="en-US" sz="900" dirty="0" smtClean="0"/>
          </a:p>
          <a:p>
            <a:pPr lvl="1" eaLnBrk="1" hangingPunct="1">
              <a:lnSpc>
                <a:spcPct val="80000"/>
              </a:lnSpc>
              <a:spcBef>
                <a:spcPct val="0"/>
              </a:spcBef>
            </a:pPr>
            <a:r>
              <a:rPr lang="en-US" sz="900" dirty="0" smtClean="0"/>
              <a:t>CHW/PWS/</a:t>
            </a:r>
            <a:r>
              <a:rPr lang="en-US" sz="900" dirty="0" err="1" smtClean="0"/>
              <a:t>PhNav</a:t>
            </a:r>
            <a:r>
              <a:rPr lang="en-US" sz="900" dirty="0" smtClean="0"/>
              <a:t>: Authority approved 80 hours core curriculum + any additional training specific to NTHW type</a:t>
            </a:r>
          </a:p>
          <a:p>
            <a:pPr lvl="1" eaLnBrk="1" hangingPunct="1">
              <a:lnSpc>
                <a:spcPct val="80000"/>
              </a:lnSpc>
              <a:spcBef>
                <a:spcPct val="0"/>
              </a:spcBef>
            </a:pPr>
            <a:r>
              <a:rPr lang="en-US" sz="900" dirty="0" smtClean="0"/>
              <a:t>Doula: Authority approved doula training </a:t>
            </a:r>
            <a:r>
              <a:rPr lang="en-US" sz="900" b="1" u="sng" dirty="0" smtClean="0"/>
              <a:t>OR</a:t>
            </a:r>
            <a:r>
              <a:rPr lang="en-US" sz="900" dirty="0" smtClean="0"/>
              <a:t> DONA/ALACE certification+6 </a:t>
            </a:r>
            <a:r>
              <a:rPr lang="en-US" sz="900" dirty="0" err="1" smtClean="0"/>
              <a:t>hrs</a:t>
            </a:r>
            <a:r>
              <a:rPr lang="en-US" sz="900" dirty="0" smtClean="0"/>
              <a:t> cultural competency training </a:t>
            </a:r>
          </a:p>
          <a:p>
            <a:pPr lvl="1" eaLnBrk="1" hangingPunct="1">
              <a:lnSpc>
                <a:spcPct val="80000"/>
              </a:lnSpc>
              <a:spcBef>
                <a:spcPct val="0"/>
              </a:spcBef>
            </a:pPr>
            <a:r>
              <a:rPr lang="en-US" sz="900" b="1" dirty="0" smtClean="0"/>
              <a:t>Option of applying equivalency for previous training,</a:t>
            </a:r>
            <a:r>
              <a:rPr lang="en-US" sz="900" dirty="0" smtClean="0"/>
              <a:t> granted at discretion of training program</a:t>
            </a:r>
          </a:p>
          <a:p>
            <a:pPr lvl="2" eaLnBrk="1" hangingPunct="1">
              <a:lnSpc>
                <a:spcPct val="80000"/>
              </a:lnSpc>
              <a:spcBef>
                <a:spcPct val="0"/>
              </a:spcBef>
            </a:pPr>
            <a:r>
              <a:rPr lang="en-US" sz="900" i="1" dirty="0" smtClean="0"/>
              <a:t>RATIONALE: Individuals should be able to apply prior applicable training to meet all the OHA training requirements</a:t>
            </a:r>
            <a:endParaRPr lang="en-US" sz="900" dirty="0" smtClean="0"/>
          </a:p>
          <a:p>
            <a:pPr eaLnBrk="1" hangingPunct="1">
              <a:lnSpc>
                <a:spcPct val="80000"/>
              </a:lnSpc>
              <a:spcBef>
                <a:spcPct val="0"/>
              </a:spcBef>
            </a:pPr>
            <a:r>
              <a:rPr lang="en-US" sz="900" b="1" dirty="0" smtClean="0"/>
              <a:t> </a:t>
            </a:r>
            <a:endParaRPr lang="en-US" sz="900" dirty="0" smtClean="0"/>
          </a:p>
          <a:p>
            <a:pPr eaLnBrk="1" hangingPunct="1">
              <a:lnSpc>
                <a:spcPct val="80000"/>
              </a:lnSpc>
              <a:spcBef>
                <a:spcPct val="0"/>
              </a:spcBef>
            </a:pPr>
            <a:r>
              <a:rPr lang="en-US" sz="900" b="1" dirty="0" smtClean="0"/>
              <a:t>Grandfathering for prior experience</a:t>
            </a:r>
            <a:endParaRPr lang="en-US" sz="900" dirty="0" smtClean="0"/>
          </a:p>
          <a:p>
            <a:pPr lvl="1" eaLnBrk="1" hangingPunct="1">
              <a:lnSpc>
                <a:spcPct val="80000"/>
              </a:lnSpc>
              <a:spcBef>
                <a:spcPct val="0"/>
              </a:spcBef>
            </a:pPr>
            <a:r>
              <a:rPr lang="en-US" sz="900" i="1" dirty="0" smtClean="0"/>
              <a:t>RATIONALE: Individuals who already have knowledge and skills from their prior NTHW work experience should be certified with only minimal training to fill any competency gaps</a:t>
            </a:r>
            <a:endParaRPr lang="en-US" sz="900" dirty="0" smtClean="0"/>
          </a:p>
          <a:p>
            <a:pPr lvl="1" eaLnBrk="1" hangingPunct="1">
              <a:lnSpc>
                <a:spcPct val="80000"/>
              </a:lnSpc>
              <a:spcBef>
                <a:spcPct val="0"/>
              </a:spcBef>
            </a:pPr>
            <a:r>
              <a:rPr lang="en-US" sz="900" dirty="0" smtClean="0"/>
              <a:t>3000 hours of work or volunteer experience in the last 5 years</a:t>
            </a:r>
          </a:p>
          <a:p>
            <a:pPr lvl="1" eaLnBrk="1" hangingPunct="1">
              <a:lnSpc>
                <a:spcPct val="80000"/>
              </a:lnSpc>
              <a:spcBef>
                <a:spcPct val="0"/>
              </a:spcBef>
            </a:pPr>
            <a:r>
              <a:rPr lang="en-US" sz="900" dirty="0" smtClean="0"/>
              <a:t>Incumbent worker training, determined at the discretion of training program using </a:t>
            </a:r>
          </a:p>
          <a:p>
            <a:pPr lvl="2" eaLnBrk="1" hangingPunct="1">
              <a:lnSpc>
                <a:spcPct val="80000"/>
              </a:lnSpc>
              <a:spcBef>
                <a:spcPct val="0"/>
              </a:spcBef>
            </a:pPr>
            <a:r>
              <a:rPr lang="en-US" sz="900" dirty="0" smtClean="0"/>
              <a:t>Competency evaluation from at least one previous employer (OHA standard form)</a:t>
            </a:r>
          </a:p>
          <a:p>
            <a:pPr lvl="2" eaLnBrk="1" hangingPunct="1">
              <a:lnSpc>
                <a:spcPct val="80000"/>
              </a:lnSpc>
              <a:spcBef>
                <a:spcPct val="0"/>
              </a:spcBef>
            </a:pPr>
            <a:r>
              <a:rPr lang="en-US" sz="900" dirty="0" smtClean="0"/>
              <a:t>Pre-course assessment designed by training program </a:t>
            </a:r>
          </a:p>
          <a:p>
            <a:pPr eaLnBrk="1" hangingPunct="1">
              <a:lnSpc>
                <a:spcPct val="80000"/>
              </a:lnSpc>
              <a:spcBef>
                <a:spcPct val="0"/>
              </a:spcBef>
            </a:pPr>
            <a:r>
              <a:rPr lang="en-US" sz="900" b="1" dirty="0" smtClean="0"/>
              <a:t> </a:t>
            </a:r>
            <a:endParaRPr lang="en-US" sz="900" dirty="0" smtClean="0"/>
          </a:p>
          <a:p>
            <a:pPr eaLnBrk="1" hangingPunct="1">
              <a:lnSpc>
                <a:spcPct val="80000"/>
              </a:lnSpc>
              <a:spcBef>
                <a:spcPct val="0"/>
              </a:spcBef>
            </a:pPr>
            <a:r>
              <a:rPr lang="en-US" sz="900" b="1" dirty="0" smtClean="0"/>
              <a:t>One-year provisional certification for individuals who successfully complete a training program, not yet Authority approved</a:t>
            </a:r>
            <a:endParaRPr lang="en-US" sz="900" dirty="0" smtClean="0"/>
          </a:p>
          <a:p>
            <a:pPr lvl="1" eaLnBrk="1" hangingPunct="1">
              <a:lnSpc>
                <a:spcPct val="80000"/>
              </a:lnSpc>
              <a:spcBef>
                <a:spcPct val="0"/>
              </a:spcBef>
            </a:pPr>
            <a:r>
              <a:rPr lang="en-US" sz="900" i="1" dirty="0" smtClean="0"/>
              <a:t>RATIONALE: Individuals who, in good faith, have already completed or are in the middle of completing a training program prior to the filing of these rules should qualify for temporary certification, during which they will fulfill the rest of the requirements.</a:t>
            </a:r>
            <a:endParaRPr lang="en-US" sz="900" dirty="0" smtClean="0"/>
          </a:p>
          <a:p>
            <a:pPr lvl="1" eaLnBrk="1" hangingPunct="1">
              <a:lnSpc>
                <a:spcPct val="80000"/>
              </a:lnSpc>
              <a:spcBef>
                <a:spcPct val="0"/>
              </a:spcBef>
            </a:pPr>
            <a:r>
              <a:rPr lang="en-US" sz="900" b="1" dirty="0" smtClean="0"/>
              <a:t>Eligible for provisional certification following completion of any 40+ hour NTHW training program provided that the individual completed or matriculated in the training program within last 3 years (February 4, 2010-February 4, 2013) </a:t>
            </a:r>
            <a:endParaRPr lang="en-US" sz="900" dirty="0" smtClean="0"/>
          </a:p>
          <a:p>
            <a:pPr lvl="1" eaLnBrk="1" hangingPunct="1">
              <a:lnSpc>
                <a:spcPct val="80000"/>
              </a:lnSpc>
              <a:spcBef>
                <a:spcPct val="0"/>
              </a:spcBef>
            </a:pPr>
            <a:r>
              <a:rPr lang="en-US" sz="900" dirty="0" smtClean="0"/>
              <a:t>Can become fully certified through:</a:t>
            </a:r>
          </a:p>
          <a:p>
            <a:pPr lvl="2" eaLnBrk="1" hangingPunct="1">
              <a:lnSpc>
                <a:spcPct val="80000"/>
              </a:lnSpc>
              <a:spcBef>
                <a:spcPct val="0"/>
              </a:spcBef>
            </a:pPr>
            <a:r>
              <a:rPr lang="en-US" sz="900" dirty="0" smtClean="0"/>
              <a:t>Completion of remaining requirements at an Authority approved training program within the provisional year </a:t>
            </a:r>
            <a:r>
              <a:rPr lang="en-US" sz="900" b="1" u="sng" dirty="0" smtClean="0"/>
              <a:t>OR</a:t>
            </a:r>
            <a:endParaRPr lang="en-US" sz="900" dirty="0" smtClean="0"/>
          </a:p>
          <a:p>
            <a:pPr lvl="2" eaLnBrk="1" hangingPunct="1">
              <a:lnSpc>
                <a:spcPct val="80000"/>
              </a:lnSpc>
              <a:spcBef>
                <a:spcPct val="0"/>
              </a:spcBef>
            </a:pPr>
            <a:r>
              <a:rPr lang="en-US" sz="900" dirty="0" smtClean="0"/>
              <a:t>Authority approval of the same training program that the individual had completed</a:t>
            </a:r>
          </a:p>
          <a:p>
            <a:pPr eaLnBrk="1" hangingPunct="1">
              <a:lnSpc>
                <a:spcPct val="80000"/>
              </a:lnSpc>
              <a:spcBef>
                <a:spcPct val="0"/>
              </a:spcBef>
            </a:pPr>
            <a:r>
              <a:rPr lang="en-US" sz="900" dirty="0" smtClean="0"/>
              <a:t> </a:t>
            </a:r>
          </a:p>
          <a:p>
            <a:pPr eaLnBrk="1" hangingPunct="1">
              <a:lnSpc>
                <a:spcPct val="80000"/>
              </a:lnSpc>
              <a:spcBef>
                <a:spcPct val="0"/>
              </a:spcBef>
            </a:pPr>
            <a:r>
              <a:rPr lang="en-US" sz="900" b="1" dirty="0" smtClean="0"/>
              <a:t>OHA will conduct criminal background check of all applicants</a:t>
            </a:r>
            <a:r>
              <a:rPr lang="en-US" sz="900" dirty="0" smtClean="0"/>
              <a:t> in accordance with OAR chapter 943, division 7</a:t>
            </a:r>
          </a:p>
          <a:p>
            <a:pPr eaLnBrk="1" hangingPunct="1">
              <a:lnSpc>
                <a:spcPct val="80000"/>
              </a:lnSpc>
              <a:spcBef>
                <a:spcPct val="0"/>
              </a:spcBef>
            </a:pPr>
            <a:r>
              <a:rPr lang="en-US" sz="900" b="1" dirty="0" smtClean="0"/>
              <a:t>3 year renewal period for certification/registry enrollment</a:t>
            </a:r>
            <a:endParaRPr lang="en-US" sz="900" dirty="0" smtClean="0"/>
          </a:p>
          <a:p>
            <a:pPr lvl="1" eaLnBrk="1" hangingPunct="1">
              <a:lnSpc>
                <a:spcPct val="80000"/>
              </a:lnSpc>
              <a:spcBef>
                <a:spcPct val="0"/>
              </a:spcBef>
            </a:pPr>
            <a:r>
              <a:rPr lang="en-US" sz="900" dirty="0" smtClean="0"/>
              <a:t>Minimum 20 hours continuing education every 3 years </a:t>
            </a:r>
          </a:p>
          <a:p>
            <a:pPr eaLnBrk="1" hangingPunct="1">
              <a:lnSpc>
                <a:spcPct val="80000"/>
              </a:lnSpc>
              <a:spcBef>
                <a:spcPct val="0"/>
              </a:spcBef>
            </a:pPr>
            <a:endParaRPr lang="en-US" sz="900" dirty="0" smtClean="0"/>
          </a:p>
        </p:txBody>
      </p:sp>
      <p:sp>
        <p:nvSpPr>
          <p:cNvPr id="29700" name="Slide Number Placeholder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D3D0D96-507C-4EE6-92CA-1CC689344543}" type="slidenum">
              <a:rPr lang="en-US">
                <a:latin typeface="Calibri" pitchFamily="34" charset="0"/>
              </a:rPr>
              <a:pPr eaLnBrk="1" hangingPunct="1"/>
              <a:t>11</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7BFF357-546E-415E-B70D-AB72CFB46BB0}"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97BFF357-546E-415E-B70D-AB72CFB46BB0}"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900E48-0D35-4F3E-9FA8-1A54979A5922}" type="datetimeFigureOut">
              <a:rPr lang="en-US" smtClean="0"/>
              <a:t>5/15/2013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900E48-0D35-4F3E-9FA8-1A54979A5922}" type="datetimeFigureOut">
              <a:rPr lang="en-US" smtClean="0"/>
              <a:t>5/15/2013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8900E48-0D35-4F3E-9FA8-1A54979A5922}" type="datetimeFigureOut">
              <a:rPr lang="en-US" smtClean="0"/>
              <a:t>5/15/2013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8900E48-0D35-4F3E-9FA8-1A54979A5922}" type="datetimeFigureOut">
              <a:rPr lang="en-US" smtClean="0"/>
              <a:t>5/15/2013</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BFF357-546E-415E-B70D-AB72CFB46BB0}"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8900E48-0D35-4F3E-9FA8-1A54979A5922}" type="datetimeFigureOut">
              <a:rPr lang="en-US" smtClean="0"/>
              <a:t>5/15/2013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900E48-0D35-4F3E-9FA8-1A54979A5922}" type="datetimeFigureOut">
              <a:rPr lang="en-US" smtClean="0"/>
              <a:t>5/15/2013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8900E48-0D35-4F3E-9FA8-1A54979A5922}" type="datetimeFigureOut">
              <a:rPr lang="en-US" smtClean="0"/>
              <a:t>5/15/2013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BFF357-546E-415E-B70D-AB72CFB46B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C8900E48-0D35-4F3E-9FA8-1A54979A5922}" type="datetimeFigureOut">
              <a:rPr lang="en-US" smtClean="0"/>
              <a:t>5/15/2013</a:t>
            </a:fld>
            <a:endParaRPr lang="en-US"/>
          </a:p>
        </p:txBody>
      </p:sp>
      <p:sp>
        <p:nvSpPr>
          <p:cNvPr id="7" name="Slide Number Placeholder 6"/>
          <p:cNvSpPr>
            <a:spLocks noGrp="1"/>
          </p:cNvSpPr>
          <p:nvPr>
            <p:ph type="sldNum" sz="quarter" idx="12"/>
          </p:nvPr>
        </p:nvSpPr>
        <p:spPr/>
        <p:txBody>
          <a:bodyPr/>
          <a:lstStyle/>
          <a:p>
            <a:fld id="{97BFF357-546E-415E-B70D-AB72CFB46BB0}"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8900E48-0D35-4F3E-9FA8-1A54979A5922}" type="datetimeFigureOut">
              <a:rPr lang="en-US" smtClean="0"/>
              <a:t>5/15/2013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7BFF357-546E-415E-B70D-AB72CFB46BB0}"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8900E48-0D35-4F3E-9FA8-1A54979A5922}" type="datetimeFigureOut">
              <a:rPr lang="en-US" smtClean="0"/>
              <a:t>5/15/2013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7BFF357-546E-415E-B70D-AB72CFB46BB0}"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14.jpeg"/><Relationship Id="rId5" Type="http://schemas.openxmlformats.org/officeDocument/2006/relationships/image" Target="../media/image13.gif"/><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bogecommunications.com/orchwa/?page_id=27"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8" Type="http://schemas.openxmlformats.org/officeDocument/2006/relationships/hyperlink" Target="http://www.bing.com/images/search?q=Pictures+people+from+Community+Health++Boston&amp;view=detail&amp;id=D9FBFFD0BFFFF36256134F0EA70CD54C1CC0139E&amp;first=61&amp;FORM=IDFRIR" TargetMode="External"/><Relationship Id="rId3" Type="http://schemas.openxmlformats.org/officeDocument/2006/relationships/hyperlink" Target="http://www.bing.com/images/search?q=Pictures+people+from+Community+Health++Portland+Oregon&amp;view=detail&amp;id=68EE4E144EECC32E4110215769C0336FAB769DCE&amp;first=541&amp;FORM=IDFRIR" TargetMode="External"/><Relationship Id="rId7"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hyperlink" Target="http://www.bing.com/images/search?q=Pictures+people+from+Community+Health++Portland+Oregon&amp;view=detail&amp;id=74F6D475C509EFE6323CE0AC863AE6F85FB0900E&amp;first=871&amp;FORM=IDFRIR" TargetMode="External"/><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6.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85000" lnSpcReduction="20000"/>
          </a:bodyPr>
          <a:lstStyle/>
          <a:p>
            <a:r>
              <a:rPr lang="en-US" dirty="0" smtClean="0"/>
              <a:t>Essential for the Success of Healthcare Transformation</a:t>
            </a:r>
            <a:endParaRPr lang="en-US" dirty="0"/>
          </a:p>
        </p:txBody>
      </p:sp>
      <p:sp>
        <p:nvSpPr>
          <p:cNvPr id="2" name="Title 1"/>
          <p:cNvSpPr>
            <a:spLocks noGrp="1"/>
          </p:cNvSpPr>
          <p:nvPr>
            <p:ph type="ctrTitle"/>
          </p:nvPr>
        </p:nvSpPr>
        <p:spPr/>
        <p:txBody>
          <a:bodyPr/>
          <a:lstStyle/>
          <a:p>
            <a:r>
              <a:rPr lang="en-US" dirty="0" smtClean="0"/>
              <a:t>Community Health Workers</a:t>
            </a:r>
            <a:endParaRPr lang="en-US" dirty="0"/>
          </a:p>
        </p:txBody>
      </p:sp>
    </p:spTree>
    <p:extLst>
      <p:ext uri="{BB962C8B-B14F-4D97-AF65-F5344CB8AC3E}">
        <p14:creationId xmlns:p14="http://schemas.microsoft.com/office/powerpoint/2010/main" val="2837252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6" descr="Oregon Outline Clip 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130475" y="-26046113"/>
            <a:ext cx="2828925"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 name="Down Arrow 45"/>
          <p:cNvSpPr>
            <a:spLocks noChangeArrowheads="1"/>
          </p:cNvSpPr>
          <p:nvPr/>
        </p:nvSpPr>
        <p:spPr bwMode="auto">
          <a:xfrm rot="6609700" flipV="1">
            <a:off x="1322387" y="1760538"/>
            <a:ext cx="2130425" cy="2241550"/>
          </a:xfrm>
          <a:prstGeom prst="circularArrow">
            <a:avLst>
              <a:gd name="adj1" fmla="val 12500"/>
              <a:gd name="adj2" fmla="val 1142319"/>
              <a:gd name="adj3" fmla="val 20457681"/>
              <a:gd name="adj4" fmla="val 16836112"/>
              <a:gd name="adj5" fmla="val 12500"/>
            </a:avLst>
          </a:prstGeom>
          <a:solidFill>
            <a:srgbClr val="92D050"/>
          </a:solidFill>
          <a:ln w="9525" algn="ctr">
            <a:noFill/>
            <a:round/>
            <a:headEnd/>
            <a:tailEnd/>
          </a:ln>
        </p:spPr>
        <p:txBody>
          <a:bodyPr/>
          <a:lstStyle/>
          <a:p>
            <a:endParaRPr lang="en-US"/>
          </a:p>
        </p:txBody>
      </p:sp>
      <p:sp>
        <p:nvSpPr>
          <p:cNvPr id="63" name="Title 1"/>
          <p:cNvSpPr txBox="1">
            <a:spLocks/>
          </p:cNvSpPr>
          <p:nvPr/>
        </p:nvSpPr>
        <p:spPr bwMode="auto">
          <a:xfrm>
            <a:off x="3733800" y="5562600"/>
            <a:ext cx="1524000" cy="609600"/>
          </a:xfrm>
          <a:prstGeom prst="roundRect">
            <a:avLst/>
          </a:prstGeom>
          <a:solidFill>
            <a:srgbClr val="FFCC00"/>
          </a:solidFill>
          <a:ln w="38100">
            <a:solidFill>
              <a:schemeClr val="bg1"/>
            </a:solidFill>
            <a:miter lim="800000"/>
            <a:headEnd/>
            <a:tailEnd/>
          </a:ln>
          <a:effectLst/>
        </p:spPr>
        <p:txBody>
          <a:bodyPr/>
          <a:lstStyle/>
          <a:p>
            <a:pPr algn="ctr" eaLnBrk="0" hangingPunct="0">
              <a:defRPr/>
            </a:pPr>
            <a:r>
              <a:rPr lang="en-US" sz="2800" kern="0" dirty="0">
                <a:solidFill>
                  <a:schemeClr val="tx1">
                    <a:lumMod val="65000"/>
                    <a:lumOff val="35000"/>
                  </a:schemeClr>
                </a:solidFill>
                <a:latin typeface="Calibri" pitchFamily="34" charset="0"/>
                <a:ea typeface="+mj-ea"/>
                <a:cs typeface="Calibri" pitchFamily="34" charset="0"/>
              </a:rPr>
              <a:t>PCPCHs</a:t>
            </a:r>
          </a:p>
        </p:txBody>
      </p:sp>
      <p:sp>
        <p:nvSpPr>
          <p:cNvPr id="64" name="Title 1"/>
          <p:cNvSpPr txBox="1">
            <a:spLocks/>
          </p:cNvSpPr>
          <p:nvPr/>
        </p:nvSpPr>
        <p:spPr bwMode="auto">
          <a:xfrm>
            <a:off x="1371600" y="4572000"/>
            <a:ext cx="1447800" cy="609600"/>
          </a:xfrm>
          <a:prstGeom prst="roundRect">
            <a:avLst/>
          </a:prstGeom>
          <a:solidFill>
            <a:srgbClr val="FFCC00"/>
          </a:solidFill>
          <a:ln w="38100">
            <a:solidFill>
              <a:schemeClr val="bg1"/>
            </a:solidFill>
            <a:miter lim="800000"/>
            <a:headEnd/>
            <a:tailEnd/>
          </a:ln>
          <a:effectLst/>
        </p:spPr>
        <p:txBody>
          <a:bodyPr/>
          <a:lstStyle/>
          <a:p>
            <a:pPr algn="ctr" eaLnBrk="0" hangingPunct="0">
              <a:defRPr/>
            </a:pPr>
            <a:r>
              <a:rPr lang="en-US" sz="2800" kern="0" dirty="0">
                <a:solidFill>
                  <a:schemeClr val="tx1">
                    <a:lumMod val="65000"/>
                    <a:lumOff val="35000"/>
                  </a:schemeClr>
                </a:solidFill>
                <a:latin typeface="Calibri" pitchFamily="34" charset="0"/>
                <a:ea typeface="+mj-ea"/>
                <a:cs typeface="Calibri" pitchFamily="34" charset="0"/>
              </a:rPr>
              <a:t>CBOs</a:t>
            </a:r>
          </a:p>
        </p:txBody>
      </p:sp>
      <p:sp>
        <p:nvSpPr>
          <p:cNvPr id="65" name="Title 1"/>
          <p:cNvSpPr txBox="1">
            <a:spLocks/>
          </p:cNvSpPr>
          <p:nvPr/>
        </p:nvSpPr>
        <p:spPr bwMode="auto">
          <a:xfrm>
            <a:off x="4800600" y="4572000"/>
            <a:ext cx="1866900" cy="762000"/>
          </a:xfrm>
          <a:prstGeom prst="roundRect">
            <a:avLst/>
          </a:prstGeom>
          <a:solidFill>
            <a:srgbClr val="FFCC00"/>
          </a:solidFill>
          <a:ln w="38100">
            <a:solidFill>
              <a:schemeClr val="bg1"/>
            </a:solidFill>
            <a:miter lim="800000"/>
            <a:headEnd/>
            <a:tailEnd/>
          </a:ln>
          <a:effectLst/>
        </p:spPr>
        <p:txBody>
          <a:bodyPr anchor="ctr"/>
          <a:lstStyle/>
          <a:p>
            <a:pPr algn="ctr" eaLnBrk="0" hangingPunct="0">
              <a:defRPr/>
            </a:pPr>
            <a:r>
              <a:rPr lang="en-US" sz="2800" kern="0" dirty="0">
                <a:solidFill>
                  <a:schemeClr val="tx1">
                    <a:lumMod val="65000"/>
                    <a:lumOff val="35000"/>
                  </a:schemeClr>
                </a:solidFill>
                <a:latin typeface="Calibri" pitchFamily="34" charset="0"/>
                <a:ea typeface="+mj-ea"/>
                <a:cs typeface="Calibri" pitchFamily="34" charset="0"/>
              </a:rPr>
              <a:t>Hospitals</a:t>
            </a:r>
          </a:p>
        </p:txBody>
      </p:sp>
      <p:pic>
        <p:nvPicPr>
          <p:cNvPr id="66" name="Picture 8" descr="http://www.discoveryresearchgroup.com/Portals/55403/images/community.gif"/>
          <p:cNvPicPr>
            <a:picLocks noChangeAspect="1" noChangeArrowheads="1"/>
          </p:cNvPicPr>
          <p:nvPr/>
        </p:nvPicPr>
        <p:blipFill>
          <a:blip r:embed="rId4" cstate="print">
            <a:grayscl/>
            <a:biLevel thresh="50000"/>
            <a:extLst>
              <a:ext uri="{28A0092B-C50C-407E-A947-70E740481C1C}">
                <a14:useLocalDpi xmlns:a14="http://schemas.microsoft.com/office/drawing/2010/main" val="0"/>
              </a:ext>
            </a:extLst>
          </a:blip>
          <a:srcRect/>
          <a:stretch>
            <a:fillRect/>
          </a:stretch>
        </p:blipFill>
        <p:spPr bwMode="auto">
          <a:xfrm>
            <a:off x="6324600" y="2743200"/>
            <a:ext cx="1674813"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Picture 8" descr="http://www.discoveryresearchgroup.com/Portals/55403/images/community.gif"/>
          <p:cNvPicPr>
            <a:picLocks noChangeAspect="1" noChangeArrowheads="1"/>
          </p:cNvPicPr>
          <p:nvPr/>
        </p:nvPicPr>
        <p:blipFill>
          <a:blip r:embed="rId4" cstate="print">
            <a:grayscl/>
            <a:biLevel thresh="50000"/>
            <a:extLst>
              <a:ext uri="{28A0092B-C50C-407E-A947-70E740481C1C}">
                <a14:useLocalDpi xmlns:a14="http://schemas.microsoft.com/office/drawing/2010/main" val="0"/>
              </a:ext>
            </a:extLst>
          </a:blip>
          <a:srcRect l="59145"/>
          <a:stretch>
            <a:fillRect/>
          </a:stretch>
        </p:blipFill>
        <p:spPr bwMode="auto">
          <a:xfrm>
            <a:off x="6477000" y="4724400"/>
            <a:ext cx="684213"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 name="Picture 8" descr="http://www.discoveryresearchgroup.com/Portals/55403/images/community.gif"/>
          <p:cNvPicPr>
            <a:picLocks noChangeAspect="1" noChangeArrowheads="1"/>
          </p:cNvPicPr>
          <p:nvPr/>
        </p:nvPicPr>
        <p:blipFill>
          <a:blip r:embed="rId4">
            <a:grayscl/>
            <a:biLevel thresh="50000"/>
            <a:extLst>
              <a:ext uri="{28A0092B-C50C-407E-A947-70E740481C1C}">
                <a14:useLocalDpi xmlns:a14="http://schemas.microsoft.com/office/drawing/2010/main" val="0"/>
              </a:ext>
            </a:extLst>
          </a:blip>
          <a:srcRect l="13649" t="21992" r="63603"/>
          <a:stretch>
            <a:fillRect/>
          </a:stretch>
        </p:blipFill>
        <p:spPr bwMode="auto">
          <a:xfrm>
            <a:off x="1143000" y="4343400"/>
            <a:ext cx="4572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Picture 8" descr="http://www.discoveryresearchgroup.com/Portals/55403/images/community.gif"/>
          <p:cNvPicPr>
            <a:picLocks noChangeAspect="1" noChangeArrowheads="1"/>
          </p:cNvPicPr>
          <p:nvPr/>
        </p:nvPicPr>
        <p:blipFill>
          <a:blip r:embed="rId4" cstate="print">
            <a:grayscl/>
            <a:biLevel thresh="50000"/>
            <a:extLst>
              <a:ext uri="{28A0092B-C50C-407E-A947-70E740481C1C}">
                <a14:useLocalDpi xmlns:a14="http://schemas.microsoft.com/office/drawing/2010/main" val="0"/>
              </a:ext>
            </a:extLst>
          </a:blip>
          <a:srcRect l="31847" r="22656"/>
          <a:stretch>
            <a:fillRect/>
          </a:stretch>
        </p:blipFill>
        <p:spPr bwMode="auto">
          <a:xfrm>
            <a:off x="3048000" y="4800600"/>
            <a:ext cx="76200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71"/>
          <p:cNvGrpSpPr>
            <a:grpSpLocks/>
          </p:cNvGrpSpPr>
          <p:nvPr/>
        </p:nvGrpSpPr>
        <p:grpSpPr bwMode="auto">
          <a:xfrm>
            <a:off x="609600" y="1828800"/>
            <a:ext cx="2438400" cy="1066800"/>
            <a:chOff x="685800" y="2362200"/>
            <a:chExt cx="2438400" cy="1066800"/>
          </a:xfrm>
        </p:grpSpPr>
        <p:sp>
          <p:nvSpPr>
            <p:cNvPr id="73" name="Title 1"/>
            <p:cNvSpPr txBox="1">
              <a:spLocks/>
            </p:cNvSpPr>
            <p:nvPr/>
          </p:nvSpPr>
          <p:spPr bwMode="auto">
            <a:xfrm>
              <a:off x="685800" y="2438400"/>
              <a:ext cx="2362200" cy="838200"/>
            </a:xfrm>
            <a:prstGeom prst="roundRect">
              <a:avLst/>
            </a:prstGeom>
            <a:solidFill>
              <a:srgbClr val="EAD8B4"/>
            </a:solidFill>
            <a:ln w="38100">
              <a:solidFill>
                <a:schemeClr val="bg1"/>
              </a:solidFill>
              <a:miter lim="800000"/>
              <a:headEnd/>
              <a:tailEnd/>
            </a:ln>
            <a:effectLst/>
          </p:spPr>
          <p:txBody>
            <a:bodyPr anchor="ctr"/>
            <a:lstStyle/>
            <a:p>
              <a:pPr algn="ctr" eaLnBrk="0" hangingPunct="0"/>
              <a:endParaRPr lang="en-US" sz="4800">
                <a:solidFill>
                  <a:schemeClr val="tx2"/>
                </a:solidFill>
                <a:latin typeface="Calibri" pitchFamily="34" charset="0"/>
                <a:ea typeface="Calibri" pitchFamily="34" charset="0"/>
                <a:cs typeface="Calibri" pitchFamily="34" charset="0"/>
              </a:endParaRPr>
            </a:p>
          </p:txBody>
        </p:sp>
        <p:pic>
          <p:nvPicPr>
            <p:cNvPr id="74" name="Picture 4" descr="http://geology.com/state-map/maps/oregon-county-map.gif"/>
            <p:cNvPicPr>
              <a:picLocks noChangeAspect="1" noChangeArrowheads="1"/>
            </p:cNvPicPr>
            <p:nvPr/>
          </p:nvPicPr>
          <p:blipFill>
            <a:blip r:embed="rId5" cstate="print">
              <a:clrChange>
                <a:clrFrom>
                  <a:srgbClr val="FFFFFF"/>
                </a:clrFrom>
                <a:clrTo>
                  <a:srgbClr val="FFFFFF">
                    <a:alpha val="0"/>
                  </a:srgbClr>
                </a:clrTo>
              </a:clrChange>
              <a:duotone>
                <a:prstClr val="black"/>
                <a:srgbClr val="D9C3A5">
                  <a:tint val="50000"/>
                  <a:satMod val="180000"/>
                </a:srgbClr>
              </a:duotone>
            </a:blip>
            <a:srcRect/>
            <a:stretch>
              <a:fillRect/>
            </a:stretch>
          </p:blipFill>
          <p:spPr bwMode="auto">
            <a:xfrm>
              <a:off x="769970" y="2546502"/>
              <a:ext cx="906430" cy="577698"/>
            </a:xfrm>
            <a:prstGeom prst="rect">
              <a:avLst/>
            </a:prstGeom>
            <a:noFill/>
          </p:spPr>
        </p:pic>
        <p:sp>
          <p:nvSpPr>
            <p:cNvPr id="75" name="Title 1"/>
            <p:cNvSpPr txBox="1">
              <a:spLocks/>
            </p:cNvSpPr>
            <p:nvPr/>
          </p:nvSpPr>
          <p:spPr bwMode="auto">
            <a:xfrm>
              <a:off x="990600" y="2362200"/>
              <a:ext cx="2133600" cy="1066800"/>
            </a:xfrm>
            <a:prstGeom prst="rect">
              <a:avLst/>
            </a:prstGeom>
            <a:noFill/>
            <a:ln w="9525">
              <a:noFill/>
              <a:miter lim="800000"/>
              <a:headEnd/>
              <a:tailEnd/>
            </a:ln>
            <a:effec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sz="3200">
                  <a:solidFill>
                    <a:srgbClr val="000000"/>
                  </a:solidFill>
                  <a:latin typeface="Berlin Sans FB Demi" pitchFamily="34" charset="0"/>
                  <a:ea typeface="Calibri" pitchFamily="34" charset="0"/>
                  <a:cs typeface="Calibri" pitchFamily="34" charset="0"/>
                </a:rPr>
                <a:t>OREGON</a:t>
              </a:r>
              <a:endParaRPr lang="en-US" sz="3200">
                <a:solidFill>
                  <a:schemeClr val="tx2"/>
                </a:solidFill>
                <a:latin typeface="Berlin Sans FB Demi" pitchFamily="34" charset="0"/>
                <a:ea typeface="Calibri" pitchFamily="34" charset="0"/>
                <a:cs typeface="Calibri" pitchFamily="34" charset="0"/>
              </a:endParaRPr>
            </a:p>
          </p:txBody>
        </p:sp>
      </p:grpSp>
      <p:sp>
        <p:nvSpPr>
          <p:cNvPr id="76" name="Down Arrow 45"/>
          <p:cNvSpPr>
            <a:spLocks noChangeArrowheads="1"/>
          </p:cNvSpPr>
          <p:nvPr/>
        </p:nvSpPr>
        <p:spPr bwMode="auto">
          <a:xfrm>
            <a:off x="1295400" y="1524000"/>
            <a:ext cx="457200" cy="457200"/>
          </a:xfrm>
          <a:prstGeom prst="downArrow">
            <a:avLst>
              <a:gd name="adj1" fmla="val 50000"/>
              <a:gd name="adj2" fmla="val 5000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grpSp>
        <p:nvGrpSpPr>
          <p:cNvPr id="33805" name="Group 83"/>
          <p:cNvGrpSpPr>
            <a:grpSpLocks/>
          </p:cNvGrpSpPr>
          <p:nvPr/>
        </p:nvGrpSpPr>
        <p:grpSpPr bwMode="auto">
          <a:xfrm>
            <a:off x="609600" y="685800"/>
            <a:ext cx="2362200" cy="846138"/>
            <a:chOff x="609600" y="685800"/>
            <a:chExt cx="2362200" cy="846225"/>
          </a:xfrm>
        </p:grpSpPr>
        <p:sp>
          <p:nvSpPr>
            <p:cNvPr id="60" name="Title 1"/>
            <p:cNvSpPr txBox="1">
              <a:spLocks/>
            </p:cNvSpPr>
            <p:nvPr/>
          </p:nvSpPr>
          <p:spPr bwMode="auto">
            <a:xfrm>
              <a:off x="609600" y="685800"/>
              <a:ext cx="2362200" cy="838286"/>
            </a:xfrm>
            <a:prstGeom prst="roundRect">
              <a:avLst/>
            </a:prstGeom>
            <a:solidFill>
              <a:srgbClr val="EAD8B4"/>
            </a:solidFill>
            <a:ln w="38100">
              <a:solidFill>
                <a:schemeClr val="bg1"/>
              </a:solidFill>
              <a:miter lim="800000"/>
              <a:headEnd/>
              <a:tailEnd/>
            </a:ln>
            <a:effectLst/>
          </p:spPr>
          <p:txBody>
            <a:bodyPr anchor="ctr"/>
            <a:lstStyle/>
            <a:p>
              <a:pPr algn="ctr" eaLnBrk="0" hangingPunct="0"/>
              <a:endParaRPr lang="en-US" sz="4800">
                <a:solidFill>
                  <a:schemeClr val="tx2"/>
                </a:solidFill>
                <a:latin typeface="Calibri" pitchFamily="34" charset="0"/>
                <a:ea typeface="Calibri" pitchFamily="34" charset="0"/>
                <a:cs typeface="Calibri" pitchFamily="34" charset="0"/>
              </a:endParaRPr>
            </a:p>
          </p:txBody>
        </p:sp>
        <p:pic>
          <p:nvPicPr>
            <p:cNvPr id="33814" name="Picture 14" descr="http://www.epsilonregistration.com/ERImages/378/CMS%20log%20blue.jpg"/>
            <p:cNvPicPr>
              <a:picLocks noChangeAspect="1" noChangeArrowheads="1"/>
            </p:cNvPicPr>
            <p:nvPr/>
          </p:nvPicPr>
          <p:blipFill>
            <a:blip r:embed="rId6">
              <a:clrChange>
                <a:clrFrom>
                  <a:srgbClr val="FFFFFF"/>
                </a:clrFrom>
                <a:clrTo>
                  <a:srgbClr val="FFFFFF">
                    <a:alpha val="0"/>
                  </a:srgbClr>
                </a:clrTo>
              </a:clrChange>
              <a:grayscl/>
              <a:biLevel thresh="50000"/>
              <a:extLst>
                <a:ext uri="{28A0092B-C50C-407E-A947-70E740481C1C}">
                  <a14:useLocalDpi xmlns:a14="http://schemas.microsoft.com/office/drawing/2010/main" val="0"/>
                </a:ext>
              </a:extLst>
            </a:blip>
            <a:srcRect/>
            <a:stretch>
              <a:fillRect/>
            </a:stretch>
          </p:blipFill>
          <p:spPr bwMode="auto">
            <a:xfrm>
              <a:off x="685800" y="685800"/>
              <a:ext cx="2286000" cy="8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9" name="Down Arrow 45"/>
          <p:cNvSpPr>
            <a:spLocks noChangeArrowheads="1"/>
          </p:cNvSpPr>
          <p:nvPr/>
        </p:nvSpPr>
        <p:spPr bwMode="auto">
          <a:xfrm>
            <a:off x="2362200" y="4114800"/>
            <a:ext cx="457200" cy="609600"/>
          </a:xfrm>
          <a:prstGeom prst="downArrow">
            <a:avLst>
              <a:gd name="adj1" fmla="val 50000"/>
              <a:gd name="adj2" fmla="val 5000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80" name="Down Arrow 45"/>
          <p:cNvSpPr>
            <a:spLocks noChangeArrowheads="1"/>
          </p:cNvSpPr>
          <p:nvPr/>
        </p:nvSpPr>
        <p:spPr bwMode="auto">
          <a:xfrm>
            <a:off x="3810000" y="4191000"/>
            <a:ext cx="457200" cy="1447800"/>
          </a:xfrm>
          <a:prstGeom prst="downArrow">
            <a:avLst>
              <a:gd name="adj1" fmla="val 50000"/>
              <a:gd name="adj2" fmla="val 50007"/>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81" name="Down Arrow 45"/>
          <p:cNvSpPr>
            <a:spLocks noChangeArrowheads="1"/>
          </p:cNvSpPr>
          <p:nvPr/>
        </p:nvSpPr>
        <p:spPr bwMode="auto">
          <a:xfrm>
            <a:off x="5029200" y="4191000"/>
            <a:ext cx="457200" cy="533400"/>
          </a:xfrm>
          <a:prstGeom prst="downArrow">
            <a:avLst>
              <a:gd name="adj1" fmla="val 50000"/>
              <a:gd name="adj2" fmla="val 49999"/>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82" name="Title 1"/>
          <p:cNvSpPr txBox="1">
            <a:spLocks/>
          </p:cNvSpPr>
          <p:nvPr/>
        </p:nvSpPr>
        <p:spPr bwMode="auto">
          <a:xfrm>
            <a:off x="2133600" y="3124200"/>
            <a:ext cx="3429000" cy="1066800"/>
          </a:xfrm>
          <a:prstGeom prst="roundRect">
            <a:avLst/>
          </a:prstGeom>
          <a:solidFill>
            <a:srgbClr val="EAD8B4"/>
          </a:solidFill>
          <a:ln w="38100">
            <a:solidFill>
              <a:schemeClr val="bg1"/>
            </a:solidFill>
            <a:miter lim="800000"/>
            <a:headEnd/>
            <a:tailEnd/>
          </a:ln>
          <a:effectLst/>
        </p:spPr>
        <p:txBody>
          <a:bodyPr anchor="ctr"/>
          <a:lstStyle/>
          <a:p>
            <a:pPr algn="ctr" eaLnBrk="0" hangingPunct="0"/>
            <a:r>
              <a:rPr lang="en-US" sz="2800">
                <a:solidFill>
                  <a:srgbClr val="000000"/>
                </a:solidFill>
                <a:latin typeface="Berlin Sans FB Demi" pitchFamily="34" charset="0"/>
                <a:ea typeface="Calibri" pitchFamily="34" charset="0"/>
                <a:cs typeface="Calibri" pitchFamily="34" charset="0"/>
              </a:rPr>
              <a:t>Coordinated Care Organizations</a:t>
            </a:r>
            <a:endParaRPr lang="en-US" sz="2800">
              <a:solidFill>
                <a:schemeClr val="tx2"/>
              </a:solidFill>
              <a:latin typeface="Berlin Sans FB Demi" pitchFamily="34" charset="0"/>
              <a:ea typeface="Calibri" pitchFamily="34" charset="0"/>
              <a:cs typeface="Calibri" pitchFamily="34" charset="0"/>
            </a:endParaRPr>
          </a:p>
        </p:txBody>
      </p:sp>
      <p:sp>
        <p:nvSpPr>
          <p:cNvPr id="83" name="Down Arrow 45"/>
          <p:cNvSpPr>
            <a:spLocks noChangeArrowheads="1"/>
          </p:cNvSpPr>
          <p:nvPr/>
        </p:nvSpPr>
        <p:spPr bwMode="auto">
          <a:xfrm rot="-5400000">
            <a:off x="5641182" y="3221831"/>
            <a:ext cx="457200" cy="595313"/>
          </a:xfrm>
          <a:prstGeom prst="downArrow">
            <a:avLst>
              <a:gd name="adj1" fmla="val 50000"/>
              <a:gd name="adj2" fmla="val 5004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25" name="Rectangle 101"/>
          <p:cNvSpPr>
            <a:spLocks noChangeArrowheads="1"/>
          </p:cNvSpPr>
          <p:nvPr/>
        </p:nvSpPr>
        <p:spPr bwMode="auto">
          <a:xfrm>
            <a:off x="5715000" y="4191000"/>
            <a:ext cx="2667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a:r>
              <a:rPr lang="en-US" sz="1200" i="1">
                <a:latin typeface="Calibri" pitchFamily="34" charset="0"/>
              </a:rPr>
              <a:t>Non-traditional health workers</a:t>
            </a:r>
          </a:p>
        </p:txBody>
      </p:sp>
      <p:sp>
        <p:nvSpPr>
          <p:cNvPr id="28" name="Title 1"/>
          <p:cNvSpPr txBox="1">
            <a:spLocks/>
          </p:cNvSpPr>
          <p:nvPr/>
        </p:nvSpPr>
        <p:spPr bwMode="auto">
          <a:xfrm>
            <a:off x="609600" y="533400"/>
            <a:ext cx="8229600" cy="1143000"/>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ea typeface="+mj-ea"/>
                <a:cs typeface="Calibri" pitchFamily="34" charset="0"/>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Arial" charset="0"/>
              </a:defRPr>
            </a:lvl9pPr>
          </a:lstStyle>
          <a:p>
            <a:pPr>
              <a:defRPr/>
            </a:pPr>
            <a:r>
              <a:rPr lang="en-US" sz="4800" b="1" kern="0" dirty="0" smtClean="0">
                <a:effectLst/>
                <a:latin typeface="Berlin Sans FB Demi" pitchFamily="34" charset="0"/>
              </a:rPr>
              <a:t>FUNDING</a:t>
            </a:r>
            <a:endParaRPr lang="en-US" sz="4800" b="1" kern="0" dirty="0">
              <a:effectLst/>
              <a:latin typeface="Berlin Sans FB Demi" pitchFamily="34" charset="0"/>
            </a:endParaRPr>
          </a:p>
        </p:txBody>
      </p:sp>
    </p:spTree>
    <p:extLst>
      <p:ext uri="{BB962C8B-B14F-4D97-AF65-F5344CB8AC3E}">
        <p14:creationId xmlns:p14="http://schemas.microsoft.com/office/powerpoint/2010/main" val="1963505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wipe(up)">
                                      <p:cBhvr>
                                        <p:cTn id="7" dur="500"/>
                                        <p:tgtEl>
                                          <p:spTgt spid="76"/>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500"/>
                                        <p:tgtEl>
                                          <p:spTgt spid="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57"/>
                                        </p:tgtEl>
                                        <p:attrNameLst>
                                          <p:attrName>style.visibility</p:attrName>
                                        </p:attrNameLst>
                                      </p:cBhvr>
                                      <p:to>
                                        <p:strVal val="visible"/>
                                      </p:to>
                                    </p:set>
                                    <p:animEffect transition="in" filter="wipe(up)">
                                      <p:cBhvr>
                                        <p:cTn id="16" dur="500"/>
                                        <p:tgtEl>
                                          <p:spTgt spid="57"/>
                                        </p:tgtEl>
                                      </p:cBhvr>
                                    </p:animEffect>
                                  </p:childTnLst>
                                </p:cTn>
                              </p:par>
                            </p:childTnLst>
                          </p:cTn>
                        </p:par>
                        <p:par>
                          <p:cTn id="17" fill="hold" nodeType="afterGroup">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82"/>
                                        </p:tgtEl>
                                        <p:attrNameLst>
                                          <p:attrName>style.visibility</p:attrName>
                                        </p:attrNameLst>
                                      </p:cBhvr>
                                      <p:to>
                                        <p:strVal val="visible"/>
                                      </p:to>
                                    </p:set>
                                    <p:animEffect transition="in" filter="wipe(up)">
                                      <p:cBhvr>
                                        <p:cTn id="20" dur="500"/>
                                        <p:tgtEl>
                                          <p:spTgt spid="8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3"/>
                                        </p:tgtEl>
                                        <p:attrNameLst>
                                          <p:attrName>style.visibility</p:attrName>
                                        </p:attrNameLst>
                                      </p:cBhvr>
                                      <p:to>
                                        <p:strVal val="visible"/>
                                      </p:to>
                                    </p:set>
                                    <p:animEffect transition="in" filter="wipe(left)">
                                      <p:cBhvr>
                                        <p:cTn id="25" dur="500"/>
                                        <p:tgtEl>
                                          <p:spTgt spid="83"/>
                                        </p:tgtEl>
                                      </p:cBhvr>
                                    </p:animEffect>
                                  </p:childTnLst>
                                </p:cTn>
                              </p:par>
                              <p:par>
                                <p:cTn id="26" presetID="22" presetClass="entr" presetSubtype="8" fill="hold" nodeType="withEffect">
                                  <p:stCondLst>
                                    <p:cond delay="0"/>
                                  </p:stCondLst>
                                  <p:childTnLst>
                                    <p:set>
                                      <p:cBhvr>
                                        <p:cTn id="27" dur="1" fill="hold">
                                          <p:stCondLst>
                                            <p:cond delay="0"/>
                                          </p:stCondLst>
                                        </p:cTn>
                                        <p:tgtEl>
                                          <p:spTgt spid="66"/>
                                        </p:tgtEl>
                                        <p:attrNameLst>
                                          <p:attrName>style.visibility</p:attrName>
                                        </p:attrNameLst>
                                      </p:cBhvr>
                                      <p:to>
                                        <p:strVal val="visible"/>
                                      </p:to>
                                    </p:set>
                                    <p:animEffect transition="in" filter="wipe(left)">
                                      <p:cBhvr>
                                        <p:cTn id="28" dur="500"/>
                                        <p:tgtEl>
                                          <p:spTgt spid="66"/>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wipe(left)">
                                      <p:cBhvr>
                                        <p:cTn id="31" dur="500"/>
                                        <p:tgtEl>
                                          <p:spTgt spid="25"/>
                                        </p:tgtEl>
                                      </p:cBhvr>
                                    </p:animEffect>
                                  </p:childTnLst>
                                </p:cTn>
                              </p:par>
                              <p:par>
                                <p:cTn id="32" presetID="22" presetClass="entr" presetSubtype="1" fill="hold" grpId="0" nodeType="withEffect">
                                  <p:stCondLst>
                                    <p:cond delay="0"/>
                                  </p:stCondLst>
                                  <p:childTnLst>
                                    <p:set>
                                      <p:cBhvr>
                                        <p:cTn id="33" dur="1" fill="hold">
                                          <p:stCondLst>
                                            <p:cond delay="0"/>
                                          </p:stCondLst>
                                        </p:cTn>
                                        <p:tgtEl>
                                          <p:spTgt spid="79"/>
                                        </p:tgtEl>
                                        <p:attrNameLst>
                                          <p:attrName>style.visibility</p:attrName>
                                        </p:attrNameLst>
                                      </p:cBhvr>
                                      <p:to>
                                        <p:strVal val="visible"/>
                                      </p:to>
                                    </p:set>
                                    <p:animEffect transition="in" filter="wipe(up)">
                                      <p:cBhvr>
                                        <p:cTn id="34" dur="500"/>
                                        <p:tgtEl>
                                          <p:spTgt spid="79"/>
                                        </p:tgtEl>
                                      </p:cBhvr>
                                    </p:animEffect>
                                  </p:childTnLst>
                                </p:cTn>
                              </p:par>
                              <p:par>
                                <p:cTn id="35" presetID="22" presetClass="entr" presetSubtype="1" fill="hold" nodeType="withEffect">
                                  <p:stCondLst>
                                    <p:cond delay="0"/>
                                  </p:stCondLst>
                                  <p:childTnLst>
                                    <p:set>
                                      <p:cBhvr>
                                        <p:cTn id="36" dur="1" fill="hold">
                                          <p:stCondLst>
                                            <p:cond delay="0"/>
                                          </p:stCondLst>
                                        </p:cTn>
                                        <p:tgtEl>
                                          <p:spTgt spid="69"/>
                                        </p:tgtEl>
                                        <p:attrNameLst>
                                          <p:attrName>style.visibility</p:attrName>
                                        </p:attrNameLst>
                                      </p:cBhvr>
                                      <p:to>
                                        <p:strVal val="visible"/>
                                      </p:to>
                                    </p:set>
                                    <p:animEffect transition="in" filter="wipe(up)">
                                      <p:cBhvr>
                                        <p:cTn id="37" dur="500"/>
                                        <p:tgtEl>
                                          <p:spTgt spid="69"/>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wipe(up)">
                                      <p:cBhvr>
                                        <p:cTn id="40" dur="500"/>
                                        <p:tgtEl>
                                          <p:spTgt spid="64"/>
                                        </p:tgtEl>
                                      </p:cBhvr>
                                    </p:animEffect>
                                  </p:childTnLst>
                                </p:cTn>
                              </p:par>
                              <p:par>
                                <p:cTn id="41" presetID="22" presetClass="entr" presetSubtype="1"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animEffect transition="in" filter="wipe(up)">
                                      <p:cBhvr>
                                        <p:cTn id="43" dur="500"/>
                                        <p:tgtEl>
                                          <p:spTgt spid="70"/>
                                        </p:tgtEl>
                                      </p:cBhvr>
                                    </p:animEffect>
                                  </p:childTnLst>
                                </p:cTn>
                              </p:par>
                              <p:par>
                                <p:cTn id="44" presetID="22" presetClass="entr" presetSubtype="1" fill="hold" grpId="0" nodeType="withEffect">
                                  <p:stCondLst>
                                    <p:cond delay="0"/>
                                  </p:stCondLst>
                                  <p:childTnLst>
                                    <p:set>
                                      <p:cBhvr>
                                        <p:cTn id="45" dur="1" fill="hold">
                                          <p:stCondLst>
                                            <p:cond delay="0"/>
                                          </p:stCondLst>
                                        </p:cTn>
                                        <p:tgtEl>
                                          <p:spTgt spid="63"/>
                                        </p:tgtEl>
                                        <p:attrNameLst>
                                          <p:attrName>style.visibility</p:attrName>
                                        </p:attrNameLst>
                                      </p:cBhvr>
                                      <p:to>
                                        <p:strVal val="visible"/>
                                      </p:to>
                                    </p:set>
                                    <p:animEffect transition="in" filter="wipe(up)">
                                      <p:cBhvr>
                                        <p:cTn id="46" dur="500"/>
                                        <p:tgtEl>
                                          <p:spTgt spid="63"/>
                                        </p:tgtEl>
                                      </p:cBhvr>
                                    </p:animEffect>
                                  </p:childTnLst>
                                </p:cTn>
                              </p:par>
                              <p:par>
                                <p:cTn id="47" presetID="22" presetClass="entr" presetSubtype="1" fill="hold" grpId="0" nodeType="withEffect">
                                  <p:stCondLst>
                                    <p:cond delay="0"/>
                                  </p:stCondLst>
                                  <p:childTnLst>
                                    <p:set>
                                      <p:cBhvr>
                                        <p:cTn id="48" dur="1" fill="hold">
                                          <p:stCondLst>
                                            <p:cond delay="0"/>
                                          </p:stCondLst>
                                        </p:cTn>
                                        <p:tgtEl>
                                          <p:spTgt spid="80"/>
                                        </p:tgtEl>
                                        <p:attrNameLst>
                                          <p:attrName>style.visibility</p:attrName>
                                        </p:attrNameLst>
                                      </p:cBhvr>
                                      <p:to>
                                        <p:strVal val="visible"/>
                                      </p:to>
                                    </p:set>
                                    <p:animEffect transition="in" filter="wipe(up)">
                                      <p:cBhvr>
                                        <p:cTn id="49" dur="500"/>
                                        <p:tgtEl>
                                          <p:spTgt spid="80"/>
                                        </p:tgtEl>
                                      </p:cBhvr>
                                    </p:animEffect>
                                  </p:childTnLst>
                                </p:cTn>
                              </p:par>
                              <p:par>
                                <p:cTn id="50" presetID="22" presetClass="entr" presetSubtype="1" fill="hold" grpId="0" nodeType="withEffect">
                                  <p:stCondLst>
                                    <p:cond delay="0"/>
                                  </p:stCondLst>
                                  <p:childTnLst>
                                    <p:set>
                                      <p:cBhvr>
                                        <p:cTn id="51" dur="1" fill="hold">
                                          <p:stCondLst>
                                            <p:cond delay="0"/>
                                          </p:stCondLst>
                                        </p:cTn>
                                        <p:tgtEl>
                                          <p:spTgt spid="65"/>
                                        </p:tgtEl>
                                        <p:attrNameLst>
                                          <p:attrName>style.visibility</p:attrName>
                                        </p:attrNameLst>
                                      </p:cBhvr>
                                      <p:to>
                                        <p:strVal val="visible"/>
                                      </p:to>
                                    </p:set>
                                    <p:animEffect transition="in" filter="wipe(up)">
                                      <p:cBhvr>
                                        <p:cTn id="52" dur="500"/>
                                        <p:tgtEl>
                                          <p:spTgt spid="65"/>
                                        </p:tgtEl>
                                      </p:cBhvr>
                                    </p:animEffect>
                                  </p:childTnLst>
                                </p:cTn>
                              </p:par>
                              <p:par>
                                <p:cTn id="53" presetID="22" presetClass="entr" presetSubtype="1" fill="hold" grpId="0" nodeType="withEffect">
                                  <p:stCondLst>
                                    <p:cond delay="0"/>
                                  </p:stCondLst>
                                  <p:childTnLst>
                                    <p:set>
                                      <p:cBhvr>
                                        <p:cTn id="54" dur="1" fill="hold">
                                          <p:stCondLst>
                                            <p:cond delay="0"/>
                                          </p:stCondLst>
                                        </p:cTn>
                                        <p:tgtEl>
                                          <p:spTgt spid="81"/>
                                        </p:tgtEl>
                                        <p:attrNameLst>
                                          <p:attrName>style.visibility</p:attrName>
                                        </p:attrNameLst>
                                      </p:cBhvr>
                                      <p:to>
                                        <p:strVal val="visible"/>
                                      </p:to>
                                    </p:set>
                                    <p:animEffect transition="in" filter="wipe(up)">
                                      <p:cBhvr>
                                        <p:cTn id="55" dur="500"/>
                                        <p:tgtEl>
                                          <p:spTgt spid="81"/>
                                        </p:tgtEl>
                                      </p:cBhvr>
                                    </p:animEffect>
                                  </p:childTnLst>
                                </p:cTn>
                              </p:par>
                              <p:par>
                                <p:cTn id="56" presetID="22" presetClass="entr" presetSubtype="1" fill="hold" nodeType="withEffect">
                                  <p:stCondLst>
                                    <p:cond delay="0"/>
                                  </p:stCondLst>
                                  <p:childTnLst>
                                    <p:set>
                                      <p:cBhvr>
                                        <p:cTn id="57" dur="1" fill="hold">
                                          <p:stCondLst>
                                            <p:cond delay="0"/>
                                          </p:stCondLst>
                                        </p:cTn>
                                        <p:tgtEl>
                                          <p:spTgt spid="68"/>
                                        </p:tgtEl>
                                        <p:attrNameLst>
                                          <p:attrName>style.visibility</p:attrName>
                                        </p:attrNameLst>
                                      </p:cBhvr>
                                      <p:to>
                                        <p:strVal val="visible"/>
                                      </p:to>
                                    </p:set>
                                    <p:animEffect transition="in" filter="wipe(up)">
                                      <p:cBhvr>
                                        <p:cTn id="58"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63" grpId="0" animBg="1"/>
      <p:bldP spid="64" grpId="0" animBg="1"/>
      <p:bldP spid="65" grpId="0" animBg="1"/>
      <p:bldP spid="76" grpId="0" animBg="1"/>
      <p:bldP spid="79" grpId="0" animBg="1"/>
      <p:bldP spid="80" grpId="0" animBg="1"/>
      <p:bldP spid="81" grpId="0" animBg="1"/>
      <p:bldP spid="82" grpId="0" animBg="1"/>
      <p:bldP spid="83" grpId="0" animBg="1"/>
      <p:bldP spid="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609600"/>
            <a:ext cx="6324600" cy="1143000"/>
          </a:xfrm>
          <a:prstGeom prst="rect">
            <a:avLst/>
          </a:prstGeom>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4000">
                <a:solidFill>
                  <a:schemeClr val="tx2"/>
                </a:solidFill>
                <a:latin typeface="Berlin Sans FB Demi" pitchFamily="34" charset="0"/>
              </a:rPr>
              <a:t>CERTIFICATION PATHS</a:t>
            </a:r>
            <a:endParaRPr lang="en-US" sz="4000" b="1">
              <a:solidFill>
                <a:schemeClr val="tx2"/>
              </a:solidFill>
              <a:latin typeface="Berlin Sans FB Demi" pitchFamily="34" charset="0"/>
            </a:endParaRPr>
          </a:p>
        </p:txBody>
      </p:sp>
      <p:grpSp>
        <p:nvGrpSpPr>
          <p:cNvPr id="28675" name="Group 205"/>
          <p:cNvGrpSpPr>
            <a:grpSpLocks/>
          </p:cNvGrpSpPr>
          <p:nvPr/>
        </p:nvGrpSpPr>
        <p:grpSpPr bwMode="auto">
          <a:xfrm>
            <a:off x="4038600" y="1524000"/>
            <a:ext cx="2057400" cy="3886200"/>
            <a:chOff x="4038600" y="1524000"/>
            <a:chExt cx="2057400" cy="3886202"/>
          </a:xfrm>
        </p:grpSpPr>
        <p:sp>
          <p:nvSpPr>
            <p:cNvPr id="28705" name="Rectangle 84"/>
            <p:cNvSpPr>
              <a:spLocks noChangeArrowheads="1"/>
            </p:cNvSpPr>
            <p:nvPr/>
          </p:nvSpPr>
          <p:spPr bwMode="auto">
            <a:xfrm>
              <a:off x="4038600" y="2819400"/>
              <a:ext cx="2057400" cy="2286000"/>
            </a:xfrm>
            <a:prstGeom prst="rect">
              <a:avLst/>
            </a:prstGeom>
            <a:solidFill>
              <a:srgbClr val="C00000"/>
            </a:solidFill>
            <a:ln w="38100" algn="ctr">
              <a:solidFill>
                <a:schemeClr val="bg1"/>
              </a:solidFill>
              <a:round/>
              <a:headEnd/>
              <a:tailEnd/>
            </a:ln>
          </p:spPr>
          <p:txBody>
            <a:bodyPr/>
            <a:lstStyle/>
            <a:p>
              <a:endParaRPr lang="en-US"/>
            </a:p>
          </p:txBody>
        </p:sp>
        <p:cxnSp>
          <p:nvCxnSpPr>
            <p:cNvPr id="28706" name="Straight Arrow Connector 108"/>
            <p:cNvCxnSpPr>
              <a:cxnSpLocks noChangeShapeType="1"/>
            </p:cNvCxnSpPr>
            <p:nvPr/>
          </p:nvCxnSpPr>
          <p:spPr bwMode="auto">
            <a:xfrm rot="16200000" flipH="1">
              <a:off x="3352800" y="3657600"/>
              <a:ext cx="3505202" cy="2"/>
            </a:xfrm>
            <a:prstGeom prst="straightConnector1">
              <a:avLst/>
            </a:prstGeom>
            <a:noFill/>
            <a:ln w="7620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8707" name="Rectangle 41"/>
            <p:cNvSpPr>
              <a:spLocks noChangeArrowheads="1"/>
            </p:cNvSpPr>
            <p:nvPr/>
          </p:nvSpPr>
          <p:spPr bwMode="auto">
            <a:xfrm>
              <a:off x="4191000" y="1524000"/>
              <a:ext cx="186461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Berlin Sans FB Demi" pitchFamily="34" charset="0"/>
                </a:rPr>
                <a:t>Grandparenting</a:t>
              </a:r>
            </a:p>
          </p:txBody>
        </p:sp>
        <p:sp>
          <p:nvSpPr>
            <p:cNvPr id="28708" name="Oval 46"/>
            <p:cNvSpPr>
              <a:spLocks noChangeArrowheads="1"/>
            </p:cNvSpPr>
            <p:nvPr/>
          </p:nvSpPr>
          <p:spPr bwMode="auto">
            <a:xfrm>
              <a:off x="4457700" y="4343400"/>
              <a:ext cx="1333500" cy="5334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Incumbent Worker Training</a:t>
              </a:r>
            </a:p>
          </p:txBody>
        </p:sp>
        <p:sp>
          <p:nvSpPr>
            <p:cNvPr id="152" name="Oval 46"/>
            <p:cNvSpPr>
              <a:spLocks noChangeArrowheads="1"/>
            </p:cNvSpPr>
            <p:nvPr/>
          </p:nvSpPr>
          <p:spPr bwMode="auto">
            <a:xfrm>
              <a:off x="4191000" y="2057400"/>
              <a:ext cx="1905000" cy="609600"/>
            </a:xfrm>
            <a:prstGeom prst="roundRect">
              <a:avLst/>
            </a:prstGeom>
            <a:solidFill>
              <a:schemeClr val="accent5">
                <a:lumMod val="75000"/>
              </a:schemeClr>
            </a:solidFill>
            <a:ln w="19050" algn="ctr">
              <a:solidFill>
                <a:schemeClr val="bg1"/>
              </a:solidFill>
              <a:round/>
              <a:headEnd/>
              <a:tailEnd/>
            </a:ln>
          </p:spPr>
          <p:txBody>
            <a:bodyPr lIns="0" tIns="0" rIns="0" bIns="0" anchor="ctr"/>
            <a:lstStyle/>
            <a:p>
              <a:pPr algn="ctr" fontAlgn="auto">
                <a:spcBef>
                  <a:spcPts val="0"/>
                </a:spcBef>
                <a:spcAft>
                  <a:spcPts val="0"/>
                </a:spcAft>
                <a:defRPr/>
              </a:pPr>
              <a:r>
                <a:rPr lang="en-US" sz="1400" dirty="0">
                  <a:latin typeface="Calibri" pitchFamily="34" charset="0"/>
                </a:rPr>
                <a:t>3000 Hours NTHW Work or Volunteer Experience</a:t>
              </a:r>
            </a:p>
          </p:txBody>
        </p:sp>
        <p:sp>
          <p:nvSpPr>
            <p:cNvPr id="28710" name="Oval 46"/>
            <p:cNvSpPr>
              <a:spLocks noChangeArrowheads="1"/>
            </p:cNvSpPr>
            <p:nvPr/>
          </p:nvSpPr>
          <p:spPr bwMode="auto">
            <a:xfrm>
              <a:off x="4419600" y="3048000"/>
              <a:ext cx="1371600" cy="11430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Pre-Course Assessment + Employer Competency Evaluation(s)</a:t>
              </a:r>
            </a:p>
          </p:txBody>
        </p:sp>
      </p:grpSp>
      <p:grpSp>
        <p:nvGrpSpPr>
          <p:cNvPr id="28676" name="Group 206"/>
          <p:cNvGrpSpPr>
            <a:grpSpLocks/>
          </p:cNvGrpSpPr>
          <p:nvPr/>
        </p:nvGrpSpPr>
        <p:grpSpPr bwMode="auto">
          <a:xfrm>
            <a:off x="6096000" y="609600"/>
            <a:ext cx="2743200" cy="4800600"/>
            <a:chOff x="6096000" y="609600"/>
            <a:chExt cx="2743200" cy="4800602"/>
          </a:xfrm>
        </p:grpSpPr>
        <p:sp>
          <p:nvSpPr>
            <p:cNvPr id="28698" name="Rectangle 84"/>
            <p:cNvSpPr>
              <a:spLocks noChangeArrowheads="1"/>
            </p:cNvSpPr>
            <p:nvPr/>
          </p:nvSpPr>
          <p:spPr bwMode="auto">
            <a:xfrm>
              <a:off x="6096000" y="3352800"/>
              <a:ext cx="2743200" cy="1752600"/>
            </a:xfrm>
            <a:prstGeom prst="rect">
              <a:avLst/>
            </a:prstGeom>
            <a:solidFill>
              <a:srgbClr val="C00000"/>
            </a:solidFill>
            <a:ln w="38100" algn="ctr">
              <a:solidFill>
                <a:schemeClr val="bg1"/>
              </a:solidFill>
              <a:round/>
              <a:headEnd/>
              <a:tailEnd/>
            </a:ln>
          </p:spPr>
          <p:txBody>
            <a:bodyPr/>
            <a:lstStyle/>
            <a:p>
              <a:endParaRPr lang="en-US"/>
            </a:p>
          </p:txBody>
        </p:sp>
        <p:cxnSp>
          <p:nvCxnSpPr>
            <p:cNvPr id="28699" name="Curved Connector 86"/>
            <p:cNvCxnSpPr>
              <a:cxnSpLocks noChangeShapeType="1"/>
            </p:cNvCxnSpPr>
            <p:nvPr/>
          </p:nvCxnSpPr>
          <p:spPr bwMode="auto">
            <a:xfrm rot="5400000">
              <a:off x="5048430" y="2952571"/>
              <a:ext cx="4191000" cy="724259"/>
            </a:xfrm>
            <a:prstGeom prst="curvedConnector3">
              <a:avLst>
                <a:gd name="adj1" fmla="val 59139"/>
              </a:avLst>
            </a:prstGeom>
            <a:noFill/>
            <a:ln w="7620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8700" name="Curved Connector 96"/>
            <p:cNvCxnSpPr>
              <a:cxnSpLocks noChangeShapeType="1"/>
            </p:cNvCxnSpPr>
            <p:nvPr/>
          </p:nvCxnSpPr>
          <p:spPr bwMode="auto">
            <a:xfrm rot="16200000" flipH="1">
              <a:off x="5734228" y="2991030"/>
              <a:ext cx="4191002" cy="647341"/>
            </a:xfrm>
            <a:prstGeom prst="curvedConnector3">
              <a:avLst>
                <a:gd name="adj1" fmla="val 62722"/>
              </a:avLst>
            </a:prstGeom>
            <a:noFill/>
            <a:ln w="7620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54" name="Oval 46"/>
            <p:cNvSpPr>
              <a:spLocks noChangeArrowheads="1"/>
            </p:cNvSpPr>
            <p:nvPr/>
          </p:nvSpPr>
          <p:spPr bwMode="auto">
            <a:xfrm>
              <a:off x="6477000" y="2286001"/>
              <a:ext cx="2057400" cy="762000"/>
            </a:xfrm>
            <a:prstGeom prst="roundRect">
              <a:avLst/>
            </a:prstGeom>
            <a:solidFill>
              <a:schemeClr val="accent5">
                <a:lumMod val="75000"/>
              </a:schemeClr>
            </a:solidFill>
            <a:ln w="19050" algn="ctr">
              <a:solidFill>
                <a:schemeClr val="bg1"/>
              </a:solidFill>
              <a:round/>
              <a:headEnd/>
              <a:tailEnd/>
            </a:ln>
          </p:spPr>
          <p:txBody>
            <a:bodyPr lIns="0" tIns="0" rIns="0" bIns="0" anchor="ctr"/>
            <a:lstStyle/>
            <a:p>
              <a:pPr algn="ctr" fontAlgn="auto">
                <a:spcBef>
                  <a:spcPts val="0"/>
                </a:spcBef>
                <a:spcAft>
                  <a:spcPts val="0"/>
                </a:spcAft>
                <a:defRPr/>
              </a:pPr>
              <a:r>
                <a:rPr lang="en-US" sz="1400" dirty="0">
                  <a:latin typeface="Calibri" pitchFamily="34" charset="0"/>
                </a:rPr>
                <a:t>Application and Approval for </a:t>
              </a:r>
              <a:r>
                <a:rPr lang="en-US" sz="1400" b="1" dirty="0">
                  <a:latin typeface="Calibri" pitchFamily="34" charset="0"/>
                </a:rPr>
                <a:t>One Year </a:t>
              </a:r>
              <a:r>
                <a:rPr lang="en-US" sz="1400" dirty="0">
                  <a:latin typeface="Calibri" pitchFamily="34" charset="0"/>
                </a:rPr>
                <a:t>Provisional Certification</a:t>
              </a:r>
            </a:p>
          </p:txBody>
        </p:sp>
        <p:sp>
          <p:nvSpPr>
            <p:cNvPr id="28702" name="Oval 46"/>
            <p:cNvSpPr>
              <a:spLocks noChangeArrowheads="1"/>
            </p:cNvSpPr>
            <p:nvPr/>
          </p:nvSpPr>
          <p:spPr bwMode="auto">
            <a:xfrm>
              <a:off x="6248400" y="3581400"/>
              <a:ext cx="1143000" cy="12192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Completion of All Remaining Required Training</a:t>
              </a:r>
            </a:p>
          </p:txBody>
        </p:sp>
        <p:sp>
          <p:nvSpPr>
            <p:cNvPr id="28703" name="Oval 46"/>
            <p:cNvSpPr>
              <a:spLocks noChangeArrowheads="1"/>
            </p:cNvSpPr>
            <p:nvPr/>
          </p:nvSpPr>
          <p:spPr bwMode="auto">
            <a:xfrm>
              <a:off x="7543800" y="3581400"/>
              <a:ext cx="1143000" cy="12192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OHA Approves Previously Completed Program</a:t>
              </a:r>
            </a:p>
          </p:txBody>
        </p:sp>
        <p:sp>
          <p:nvSpPr>
            <p:cNvPr id="28704" name="Rectangle 186"/>
            <p:cNvSpPr>
              <a:spLocks noChangeArrowheads="1"/>
            </p:cNvSpPr>
            <p:nvPr/>
          </p:nvSpPr>
          <p:spPr bwMode="auto">
            <a:xfrm>
              <a:off x="6705600" y="609600"/>
              <a:ext cx="1676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atin typeface="Berlin Sans FB Demi" pitchFamily="34" charset="0"/>
                </a:rPr>
                <a:t>Provisional Certification</a:t>
              </a:r>
            </a:p>
          </p:txBody>
        </p:sp>
      </p:grpSp>
      <p:grpSp>
        <p:nvGrpSpPr>
          <p:cNvPr id="28677" name="Group 208"/>
          <p:cNvGrpSpPr>
            <a:grpSpLocks/>
          </p:cNvGrpSpPr>
          <p:nvPr/>
        </p:nvGrpSpPr>
        <p:grpSpPr bwMode="auto">
          <a:xfrm>
            <a:off x="255588" y="1752600"/>
            <a:ext cx="3810000" cy="3657600"/>
            <a:chOff x="255896" y="1752600"/>
            <a:chExt cx="3810000" cy="3657600"/>
          </a:xfrm>
        </p:grpSpPr>
        <p:sp>
          <p:nvSpPr>
            <p:cNvPr id="28688" name="Rectangle 84"/>
            <p:cNvSpPr>
              <a:spLocks noChangeArrowheads="1"/>
            </p:cNvSpPr>
            <p:nvPr/>
          </p:nvSpPr>
          <p:spPr bwMode="auto">
            <a:xfrm>
              <a:off x="263516" y="2209800"/>
              <a:ext cx="3802380" cy="2895442"/>
            </a:xfrm>
            <a:prstGeom prst="rect">
              <a:avLst/>
            </a:prstGeom>
            <a:solidFill>
              <a:srgbClr val="C00000"/>
            </a:solidFill>
            <a:ln w="38100" algn="ctr">
              <a:solidFill>
                <a:schemeClr val="bg1"/>
              </a:solidFill>
              <a:round/>
              <a:headEnd/>
              <a:tailEnd/>
            </a:ln>
          </p:spPr>
          <p:txBody>
            <a:bodyPr/>
            <a:lstStyle/>
            <a:p>
              <a:endParaRPr lang="en-US"/>
            </a:p>
          </p:txBody>
        </p:sp>
        <p:cxnSp>
          <p:nvCxnSpPr>
            <p:cNvPr id="28689" name="Straight Connector 210"/>
            <p:cNvCxnSpPr>
              <a:cxnSpLocks noChangeShapeType="1"/>
            </p:cNvCxnSpPr>
            <p:nvPr/>
          </p:nvCxnSpPr>
          <p:spPr bwMode="auto">
            <a:xfrm rot="5400000">
              <a:off x="-506025" y="3657521"/>
              <a:ext cx="2895442" cy="1588"/>
            </a:xfrm>
            <a:prstGeom prst="line">
              <a:avLst/>
            </a:prstGeom>
            <a:noFill/>
            <a:ln w="38100" algn="ctr">
              <a:solidFill>
                <a:schemeClr val="bg1"/>
              </a:solidFill>
              <a:round/>
              <a:headEnd/>
              <a:tailEnd/>
            </a:ln>
            <a:extLst>
              <a:ext uri="{909E8E84-426E-40DD-AFC4-6F175D3DCCD1}">
                <a14:hiddenFill xmlns:a14="http://schemas.microsoft.com/office/drawing/2010/main">
                  <a:noFill/>
                </a14:hiddenFill>
              </a:ext>
            </a:extLst>
          </p:spPr>
        </p:cxnSp>
        <p:sp>
          <p:nvSpPr>
            <p:cNvPr id="28690" name="Rectangle 211"/>
            <p:cNvSpPr>
              <a:spLocks noChangeArrowheads="1"/>
            </p:cNvSpPr>
            <p:nvPr/>
          </p:nvSpPr>
          <p:spPr bwMode="auto">
            <a:xfrm>
              <a:off x="1143000" y="1752600"/>
              <a:ext cx="24705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atin typeface="Berlin Sans FB Demi" pitchFamily="34" charset="0"/>
                </a:rPr>
                <a:t>Standard Certification</a:t>
              </a:r>
            </a:p>
          </p:txBody>
        </p:sp>
        <p:cxnSp>
          <p:nvCxnSpPr>
            <p:cNvPr id="28691" name="Curved Connector 212"/>
            <p:cNvCxnSpPr>
              <a:cxnSpLocks noChangeShapeType="1"/>
              <a:stCxn id="28690" idx="2"/>
            </p:cNvCxnSpPr>
            <p:nvPr/>
          </p:nvCxnSpPr>
          <p:spPr bwMode="auto">
            <a:xfrm rot="16200000" flipH="1">
              <a:off x="1259503" y="3240703"/>
              <a:ext cx="3288268" cy="1050726"/>
            </a:xfrm>
            <a:prstGeom prst="curvedConnector3">
              <a:avLst>
                <a:gd name="adj1" fmla="val 42940"/>
              </a:avLst>
            </a:prstGeom>
            <a:noFill/>
            <a:ln w="76200"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8692" name="Curved Connector 213"/>
            <p:cNvCxnSpPr>
              <a:cxnSpLocks noChangeShapeType="1"/>
              <a:stCxn id="28690" idx="2"/>
            </p:cNvCxnSpPr>
            <p:nvPr/>
          </p:nvCxnSpPr>
          <p:spPr bwMode="auto">
            <a:xfrm rot="5400000">
              <a:off x="421303" y="3453229"/>
              <a:ext cx="3288268" cy="625674"/>
            </a:xfrm>
            <a:prstGeom prst="curvedConnector3">
              <a:avLst>
                <a:gd name="adj1" fmla="val 50000"/>
              </a:avLst>
            </a:prstGeom>
            <a:noFill/>
            <a:ln w="76200"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8693" name="Oval 46"/>
            <p:cNvSpPr>
              <a:spLocks noChangeArrowheads="1"/>
            </p:cNvSpPr>
            <p:nvPr/>
          </p:nvSpPr>
          <p:spPr bwMode="auto">
            <a:xfrm>
              <a:off x="1066800" y="3429000"/>
              <a:ext cx="1447800" cy="5334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CHW, PWS, NAV Core Curriculum</a:t>
              </a:r>
            </a:p>
          </p:txBody>
        </p:sp>
        <p:sp>
          <p:nvSpPr>
            <p:cNvPr id="28694" name="Oval 46"/>
            <p:cNvSpPr>
              <a:spLocks noChangeArrowheads="1"/>
            </p:cNvSpPr>
            <p:nvPr/>
          </p:nvSpPr>
          <p:spPr bwMode="auto">
            <a:xfrm>
              <a:off x="1219200" y="2514600"/>
              <a:ext cx="2438400" cy="533400"/>
            </a:xfrm>
            <a:prstGeom prst="roundRect">
              <a:avLst>
                <a:gd name="adj" fmla="val 16667"/>
              </a:avLst>
            </a:prstGeom>
            <a:solidFill>
              <a:srgbClr val="ED9999"/>
            </a:solidFill>
            <a:ln w="19050" algn="ctr">
              <a:solidFill>
                <a:schemeClr val="bg1"/>
              </a:solidFill>
              <a:prstDash val="dash"/>
              <a:round/>
              <a:headEnd/>
              <a:tailEnd/>
            </a:ln>
          </p:spPr>
          <p:txBody>
            <a:bodyPr lIns="0" tIns="0" rIns="0" bIns="0" anchor="ctr"/>
            <a:lstStyle/>
            <a:p>
              <a:pPr algn="ctr"/>
              <a:r>
                <a:rPr lang="en-US" sz="1400">
                  <a:latin typeface="Calibri" pitchFamily="34" charset="0"/>
                </a:rPr>
                <a:t>Possible Equivalency for Previously Completed  Training</a:t>
              </a:r>
            </a:p>
          </p:txBody>
        </p:sp>
        <p:sp>
          <p:nvSpPr>
            <p:cNvPr id="28695" name="Oval 46"/>
            <p:cNvSpPr>
              <a:spLocks noChangeArrowheads="1"/>
            </p:cNvSpPr>
            <p:nvPr/>
          </p:nvSpPr>
          <p:spPr bwMode="auto">
            <a:xfrm>
              <a:off x="2743200" y="3429000"/>
              <a:ext cx="1066800" cy="12954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Doula Curriculum</a:t>
              </a:r>
            </a:p>
          </p:txBody>
        </p:sp>
        <p:sp>
          <p:nvSpPr>
            <p:cNvPr id="28696" name="Oval 46"/>
            <p:cNvSpPr>
              <a:spLocks noChangeArrowheads="1"/>
            </p:cNvSpPr>
            <p:nvPr/>
          </p:nvSpPr>
          <p:spPr bwMode="auto">
            <a:xfrm>
              <a:off x="1066800" y="4114801"/>
              <a:ext cx="1447800" cy="685800"/>
            </a:xfrm>
            <a:prstGeom prst="roundRect">
              <a:avLst>
                <a:gd name="adj" fmla="val 16667"/>
              </a:avLst>
            </a:prstGeom>
            <a:solidFill>
              <a:srgbClr val="ED9999"/>
            </a:solidFill>
            <a:ln w="19050" algn="ctr">
              <a:solidFill>
                <a:schemeClr val="bg1"/>
              </a:solidFill>
              <a:round/>
              <a:headEnd/>
              <a:tailEnd/>
            </a:ln>
          </p:spPr>
          <p:txBody>
            <a:bodyPr lIns="0" tIns="0" rIns="0" bIns="0" anchor="ctr"/>
            <a:lstStyle/>
            <a:p>
              <a:pPr algn="ctr"/>
              <a:r>
                <a:rPr lang="en-US" sz="1400">
                  <a:latin typeface="Calibri" pitchFamily="34" charset="0"/>
                </a:rPr>
                <a:t>CHW, PWS or NAV Additional Curriculum</a:t>
              </a:r>
            </a:p>
          </p:txBody>
        </p:sp>
        <p:sp>
          <p:nvSpPr>
            <p:cNvPr id="28697" name="Rectangle 86"/>
            <p:cNvSpPr>
              <a:spLocks noChangeArrowheads="1"/>
            </p:cNvSpPr>
            <p:nvPr/>
          </p:nvSpPr>
          <p:spPr bwMode="auto">
            <a:xfrm rot="-5400000">
              <a:off x="-713422" y="3331519"/>
              <a:ext cx="258496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latin typeface="Berlin Sans FB Demi" pitchFamily="34" charset="0"/>
                </a:rPr>
                <a:t>OHA- APPROVED TRAINING PROGRAM</a:t>
              </a:r>
            </a:p>
          </p:txBody>
        </p:sp>
      </p:grpSp>
      <p:grpSp>
        <p:nvGrpSpPr>
          <p:cNvPr id="28678" name="Group 221"/>
          <p:cNvGrpSpPr>
            <a:grpSpLocks/>
          </p:cNvGrpSpPr>
          <p:nvPr/>
        </p:nvGrpSpPr>
        <p:grpSpPr bwMode="auto">
          <a:xfrm>
            <a:off x="244475" y="5094288"/>
            <a:ext cx="8610600" cy="1336675"/>
            <a:chOff x="243840" y="5094030"/>
            <a:chExt cx="8610600" cy="1337250"/>
          </a:xfrm>
        </p:grpSpPr>
        <p:sp>
          <p:nvSpPr>
            <p:cNvPr id="28680" name="Rectangle 84"/>
            <p:cNvSpPr>
              <a:spLocks noChangeArrowheads="1"/>
            </p:cNvSpPr>
            <p:nvPr/>
          </p:nvSpPr>
          <p:spPr bwMode="auto">
            <a:xfrm>
              <a:off x="243840" y="5410200"/>
              <a:ext cx="8610600" cy="1021080"/>
            </a:xfrm>
            <a:prstGeom prst="rect">
              <a:avLst/>
            </a:prstGeom>
            <a:solidFill>
              <a:srgbClr val="FFCC66"/>
            </a:solidFill>
            <a:ln w="38100" algn="ctr">
              <a:solidFill>
                <a:schemeClr val="bg1"/>
              </a:solidFill>
              <a:round/>
              <a:headEnd/>
              <a:tailEnd/>
            </a:ln>
          </p:spPr>
          <p:txBody>
            <a:bodyPr anchor="ctr"/>
            <a:lstStyle/>
            <a:p>
              <a:pPr algn="ctr"/>
              <a:endParaRPr lang="en-US" sz="2000" b="1">
                <a:latin typeface="Berlin Sans FB Demi" pitchFamily="34" charset="0"/>
              </a:endParaRPr>
            </a:p>
          </p:txBody>
        </p:sp>
        <p:sp>
          <p:nvSpPr>
            <p:cNvPr id="28681" name="Rectangle 86"/>
            <p:cNvSpPr>
              <a:spLocks noChangeArrowheads="1"/>
            </p:cNvSpPr>
            <p:nvPr/>
          </p:nvSpPr>
          <p:spPr bwMode="auto">
            <a:xfrm rot="-5400000">
              <a:off x="-84118" y="5478482"/>
              <a:ext cx="12305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a:latin typeface="Berlin Sans FB Demi" pitchFamily="34" charset="0"/>
                </a:rPr>
                <a:t>OHA</a:t>
              </a:r>
            </a:p>
          </p:txBody>
        </p:sp>
        <p:sp>
          <p:nvSpPr>
            <p:cNvPr id="28682" name="Rectangle 86"/>
            <p:cNvSpPr>
              <a:spLocks noChangeArrowheads="1"/>
            </p:cNvSpPr>
            <p:nvPr/>
          </p:nvSpPr>
          <p:spPr bwMode="auto">
            <a:xfrm>
              <a:off x="2373105" y="5486400"/>
              <a:ext cx="184731" cy="338554"/>
            </a:xfrm>
            <a:prstGeom prst="rect">
              <a:avLst/>
            </a:prstGeom>
            <a:solidFill>
              <a:srgbClr val="FFCC66"/>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en-US" sz="1600" i="1">
                <a:latin typeface="Calibri" pitchFamily="34" charset="0"/>
              </a:endParaRPr>
            </a:p>
          </p:txBody>
        </p:sp>
        <p:sp>
          <p:nvSpPr>
            <p:cNvPr id="28683" name="Rectangle 225"/>
            <p:cNvSpPr>
              <a:spLocks noChangeArrowheads="1"/>
            </p:cNvSpPr>
            <p:nvPr/>
          </p:nvSpPr>
          <p:spPr bwMode="auto">
            <a:xfrm>
              <a:off x="1524000" y="6006068"/>
              <a:ext cx="6324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b="1">
                  <a:latin typeface="Berlin Sans FB Demi" pitchFamily="34" charset="0"/>
                </a:rPr>
                <a:t>FULLY CERTIFIED AND ENROLLED IN REGISTRY (3 YEARS)</a:t>
              </a:r>
            </a:p>
          </p:txBody>
        </p:sp>
        <p:sp>
          <p:nvSpPr>
            <p:cNvPr id="28684" name="Oval 46"/>
            <p:cNvSpPr>
              <a:spLocks noChangeArrowheads="1"/>
            </p:cNvSpPr>
            <p:nvPr/>
          </p:nvSpPr>
          <p:spPr bwMode="auto">
            <a:xfrm>
              <a:off x="2095500" y="5486400"/>
              <a:ext cx="5372100" cy="3048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0" rIns="0" bIns="0" anchor="ctr"/>
            <a:lstStyle/>
            <a:p>
              <a:pPr algn="ctr"/>
              <a:r>
                <a:rPr lang="en-US">
                  <a:latin typeface="Calibri" pitchFamily="34" charset="0"/>
                </a:rPr>
                <a:t>Completed Application + Criminal Background Check</a:t>
              </a:r>
            </a:p>
          </p:txBody>
        </p:sp>
        <p:cxnSp>
          <p:nvCxnSpPr>
            <p:cNvPr id="28685" name="Straight Connector 227"/>
            <p:cNvCxnSpPr>
              <a:cxnSpLocks noChangeShapeType="1"/>
              <a:stCxn id="28680" idx="3"/>
            </p:cNvCxnSpPr>
            <p:nvPr/>
          </p:nvCxnSpPr>
          <p:spPr bwMode="auto">
            <a:xfrm flipH="1">
              <a:off x="914400" y="5920740"/>
              <a:ext cx="7940040" cy="23082"/>
            </a:xfrm>
            <a:prstGeom prst="line">
              <a:avLst/>
            </a:prstGeom>
            <a:noFill/>
            <a:ln w="38100" algn="ctr">
              <a:solidFill>
                <a:schemeClr val="bg1"/>
              </a:solidFill>
              <a:round/>
              <a:headEnd/>
              <a:tailEnd/>
            </a:ln>
            <a:extLst>
              <a:ext uri="{909E8E84-426E-40DD-AFC4-6F175D3DCCD1}">
                <a14:hiddenFill xmlns:a14="http://schemas.microsoft.com/office/drawing/2010/main">
                  <a:noFill/>
                </a14:hiddenFill>
              </a:ext>
            </a:extLst>
          </p:spPr>
        </p:cxnSp>
        <p:cxnSp>
          <p:nvCxnSpPr>
            <p:cNvPr id="28686" name="Straight Connector 228"/>
            <p:cNvCxnSpPr>
              <a:cxnSpLocks noChangeShapeType="1"/>
            </p:cNvCxnSpPr>
            <p:nvPr/>
          </p:nvCxnSpPr>
          <p:spPr bwMode="auto">
            <a:xfrm rot="16200000" flipH="1">
              <a:off x="418758" y="5905157"/>
              <a:ext cx="990598" cy="688"/>
            </a:xfrm>
            <a:prstGeom prst="line">
              <a:avLst/>
            </a:prstGeom>
            <a:noFill/>
            <a:ln w="38100" algn="ctr">
              <a:solidFill>
                <a:schemeClr val="bg1"/>
              </a:solidFill>
              <a:round/>
              <a:headEnd/>
              <a:tailEnd/>
            </a:ln>
            <a:extLst>
              <a:ext uri="{909E8E84-426E-40DD-AFC4-6F175D3DCCD1}">
                <a14:hiddenFill xmlns:a14="http://schemas.microsoft.com/office/drawing/2010/main">
                  <a:noFill/>
                </a14:hiddenFill>
              </a:ext>
            </a:extLst>
          </p:spPr>
        </p:cxnSp>
        <p:sp>
          <p:nvSpPr>
            <p:cNvPr id="230" name="Circular Arrow 229"/>
            <p:cNvSpPr/>
            <p:nvPr/>
          </p:nvSpPr>
          <p:spPr bwMode="auto">
            <a:xfrm rot="4538333">
              <a:off x="7428701" y="5524607"/>
              <a:ext cx="762328" cy="838200"/>
            </a:xfrm>
            <a:prstGeom prst="circularArrow">
              <a:avLst>
                <a:gd name="adj1" fmla="val 7363"/>
                <a:gd name="adj2" fmla="val 1868166"/>
                <a:gd name="adj3" fmla="val 19543968"/>
                <a:gd name="adj4" fmla="val 10382919"/>
                <a:gd name="adj5" fmla="val 12500"/>
              </a:avLst>
            </a:prstGeom>
            <a:solidFill>
              <a:schemeClr val="tx1"/>
            </a:solidFill>
            <a:ln w="9525" cap="flat" cmpd="sng" algn="ctr">
              <a:solidFill>
                <a:schemeClr val="tx1"/>
              </a:solidFill>
              <a:prstDash val="solid"/>
              <a:round/>
              <a:headEnd type="none" w="med" len="med"/>
              <a:tailEnd type="none" w="med" len="med"/>
            </a:ln>
            <a:effectLst/>
          </p:spPr>
          <p:txBody>
            <a:bodyPr/>
            <a:lstStyle/>
            <a:p>
              <a:endParaRPr lang="en-US" b="1"/>
            </a:p>
          </p:txBody>
        </p:sp>
      </p:grpSp>
      <p:sp>
        <p:nvSpPr>
          <p:cNvPr id="39" name="Oval 46"/>
          <p:cNvSpPr>
            <a:spLocks noChangeArrowheads="1"/>
          </p:cNvSpPr>
          <p:nvPr/>
        </p:nvSpPr>
        <p:spPr bwMode="auto">
          <a:xfrm>
            <a:off x="6477000" y="1524000"/>
            <a:ext cx="2209800" cy="609600"/>
          </a:xfrm>
          <a:prstGeom prst="roundRect">
            <a:avLst/>
          </a:prstGeom>
          <a:solidFill>
            <a:schemeClr val="accent5">
              <a:lumMod val="75000"/>
            </a:schemeClr>
          </a:solidFill>
          <a:ln w="19050" algn="ctr">
            <a:solidFill>
              <a:schemeClr val="bg1"/>
            </a:solidFill>
            <a:round/>
            <a:headEnd/>
            <a:tailEnd/>
          </a:ln>
        </p:spPr>
        <p:txBody>
          <a:bodyPr lIns="0" tIns="0" rIns="0" bIns="0" anchor="ctr"/>
          <a:lstStyle/>
          <a:p>
            <a:pPr algn="ctr" fontAlgn="auto">
              <a:spcBef>
                <a:spcPts val="0"/>
              </a:spcBef>
              <a:spcAft>
                <a:spcPts val="0"/>
              </a:spcAft>
              <a:defRPr/>
            </a:pPr>
            <a:r>
              <a:rPr lang="en-US" sz="1400" dirty="0">
                <a:latin typeface="Calibri" pitchFamily="34" charset="0"/>
              </a:rPr>
              <a:t>Completion of </a:t>
            </a:r>
            <a:r>
              <a:rPr lang="en-US" sz="1400" b="1" u="sng" dirty="0">
                <a:latin typeface="Calibri" pitchFamily="34" charset="0"/>
              </a:rPr>
              <a:t>ANY</a:t>
            </a:r>
            <a:r>
              <a:rPr lang="en-US" sz="1400" dirty="0">
                <a:latin typeface="Calibri" pitchFamily="34" charset="0"/>
              </a:rPr>
              <a:t> 40+ Hour NTHW Training Program</a:t>
            </a:r>
          </a:p>
        </p:txBody>
      </p:sp>
    </p:spTree>
    <p:extLst>
      <p:ext uri="{BB962C8B-B14F-4D97-AF65-F5344CB8AC3E}">
        <p14:creationId xmlns:p14="http://schemas.microsoft.com/office/powerpoint/2010/main" val="24579906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85000" lnSpcReduction="20000"/>
          </a:bodyPr>
          <a:lstStyle/>
          <a:p>
            <a:r>
              <a:rPr lang="en-US" dirty="0"/>
              <a:t>ORCHWA is a membership organization and is led and directed by CHWs. </a:t>
            </a:r>
            <a:endParaRPr lang="en-US" dirty="0" smtClean="0"/>
          </a:p>
          <a:p>
            <a:endParaRPr lang="en-US" dirty="0"/>
          </a:p>
          <a:p>
            <a:r>
              <a:rPr lang="en-US" dirty="0" smtClean="0"/>
              <a:t>Beyond </a:t>
            </a:r>
            <a:r>
              <a:rPr lang="en-US" dirty="0"/>
              <a:t>unifying and strengthening the professional identity of Oregon CHWs, ORCHWA seeks to support CHWs to obtain additional training, provide important networking opportunities, and facilitate CHWs and CHW programs to collaborate with each other, and community, government, health, and educational institutions</a:t>
            </a:r>
            <a:r>
              <a:rPr lang="en-US" dirty="0" smtClean="0"/>
              <a:t>.</a:t>
            </a:r>
          </a:p>
          <a:p>
            <a:endParaRPr lang="en-US" dirty="0"/>
          </a:p>
          <a:p>
            <a:r>
              <a:rPr lang="en-US" b="1" dirty="0" smtClean="0">
                <a:solidFill>
                  <a:srgbClr val="0070C0"/>
                </a:solidFill>
                <a:hlinkClick r:id="rId2" tooltip="Join Us"/>
              </a:rPr>
              <a:t>ORCHWA’s </a:t>
            </a:r>
            <a:r>
              <a:rPr lang="en-US" b="1" dirty="0">
                <a:solidFill>
                  <a:srgbClr val="0070C0"/>
                </a:solidFill>
                <a:hlinkClick r:id="rId2" tooltip="Join Us"/>
              </a:rPr>
              <a:t>members</a:t>
            </a:r>
            <a:r>
              <a:rPr lang="en-US" b="1" dirty="0">
                <a:solidFill>
                  <a:srgbClr val="0070C0"/>
                </a:solidFill>
              </a:rPr>
              <a:t> </a:t>
            </a:r>
            <a:r>
              <a:rPr lang="en-US" dirty="0"/>
              <a:t>play an active and visible role in educating public health and health system professionals about the value of CHWs as well as addressing relevant policy and sustainability issues including: training, certification, employment opportunities, etc.</a:t>
            </a:r>
          </a:p>
          <a:p>
            <a:endParaRPr lang="en-US" dirty="0"/>
          </a:p>
        </p:txBody>
      </p:sp>
      <p:pic>
        <p:nvPicPr>
          <p:cNvPr id="7"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800" y="304800"/>
            <a:ext cx="4317461" cy="1384127"/>
          </a:xfrm>
          <a:prstGeom prst="rect">
            <a:avLst/>
          </a:prstGeom>
        </p:spPr>
      </p:pic>
    </p:spTree>
    <p:extLst>
      <p:ext uri="{BB962C8B-B14F-4D97-AF65-F5344CB8AC3E}">
        <p14:creationId xmlns:p14="http://schemas.microsoft.com/office/powerpoint/2010/main" val="3082235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648200"/>
            <a:ext cx="7162800" cy="1858963"/>
          </a:xfrm>
        </p:spPr>
        <p:txBody>
          <a:bodyPr>
            <a:normAutofit fontScale="62500" lnSpcReduction="20000"/>
          </a:bodyPr>
          <a:lstStyle/>
          <a:p>
            <a:r>
              <a:rPr lang="en-US" b="1" dirty="0"/>
              <a:t>ORCHWA Strengthens the CHW workforce by:</a:t>
            </a:r>
            <a:endParaRPr lang="en-US" dirty="0"/>
          </a:p>
          <a:p>
            <a:r>
              <a:rPr lang="en-US" dirty="0"/>
              <a:t>-Unifying and strengthening the professional identity of Oregon CHWs</a:t>
            </a:r>
          </a:p>
          <a:p>
            <a:r>
              <a:rPr lang="en-US" dirty="0"/>
              <a:t>-Educating the public and health system professionals about the value of CHWs</a:t>
            </a:r>
          </a:p>
          <a:p>
            <a:r>
              <a:rPr lang="en-US" dirty="0"/>
              <a:t>-Addressing relevant policy and sustainability issues, as well as advocating for the expansion of CHW field (or the integration of CHWs into the health care, public health, and human services workforce).</a:t>
            </a:r>
          </a:p>
          <a:p>
            <a:endParaRPr lang="en-US"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304800"/>
            <a:ext cx="4317461" cy="1384127"/>
          </a:xfrm>
          <a:prstGeom prst="rect">
            <a:avLst/>
          </a:prstGeom>
        </p:spPr>
      </p:pic>
      <p:pic>
        <p:nvPicPr>
          <p:cNvPr id="5"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3942" y="1688926"/>
            <a:ext cx="4829175" cy="2707651"/>
          </a:xfrm>
          <a:prstGeom prst="rect">
            <a:avLst/>
          </a:prstGeom>
        </p:spPr>
      </p:pic>
    </p:spTree>
    <p:extLst>
      <p:ext uri="{BB962C8B-B14F-4D97-AF65-F5344CB8AC3E}">
        <p14:creationId xmlns:p14="http://schemas.microsoft.com/office/powerpoint/2010/main" val="3788490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are Community health Workers (CHWs)?</a:t>
            </a:r>
            <a:endParaRPr lang="en-US" dirty="0"/>
          </a:p>
        </p:txBody>
      </p:sp>
      <p:pic>
        <p:nvPicPr>
          <p:cNvPr id="4" name="Picture 3" descr="http://ts3.mm.bing.net/images/thumbnail.aspx?q=894119513698&amp;id=afd4524492374f449b5930389d054600&amp;url=http%3a%2f%2fwww.homelessprenatal.org%2fcontent%2fuploads%2fRosario-Dawson-Alma-Vasque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51524"/>
            <a:ext cx="2286000" cy="261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http://ts3.mm.bing.net/images/thumbnail.aspx?q=934360781218&amp;id=b726f0da69746b1ec7b13a5119bef4d8&amp;url=http%3a%2f%2fwww.povertyontrial.org%2fpictures%2fmsna%2fcommunityforum4-23-07_05.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1851025"/>
            <a:ext cx="38100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Tona y Maria imagesCAO63UL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67400" y="4284100"/>
            <a:ext cx="1905000" cy="229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http://ts4.mm.bing.net/images/thumbnail.aspx?q=972581507051&amp;id=22828641e4d8e85284041606aadd69e6&amp;url=http%3a%2f%2fwww.growportland.org%2fwp-content%2fuploads%2f2010%2f02%2fEast-Co-Work-Party-cleaning-out-rocks-4.10.jp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4394252"/>
            <a:ext cx="1828800" cy="2182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http://ts1.mm.bing.net/images/thumbnail.aspx?q=964379286764&amp;id=28a13fc25944b0d1241db07f5d5ac7b7&amp;url=http%3a%2f%2fwww.thehindu.com%2fmultimedia%2fdynamic%2f00259%2fBOSTON_259742f.jpg">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7848" y="4395652"/>
            <a:ext cx="2063451" cy="2181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1874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APHA Definition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Community Health Workers (CHWs) are </a:t>
            </a:r>
            <a:r>
              <a:rPr lang="en-US" b="1" dirty="0"/>
              <a:t>frontline</a:t>
            </a:r>
            <a:r>
              <a:rPr lang="en-US" dirty="0"/>
              <a:t> public health workers who are </a:t>
            </a:r>
            <a:r>
              <a:rPr lang="en-US" b="1" dirty="0"/>
              <a:t>trusted members </a:t>
            </a:r>
            <a:r>
              <a:rPr lang="en-US" dirty="0"/>
              <a:t>of and/or have an unusually close understanding of the community they serve. This trusting relationship enables CHWs to serve as a liaison/link/intermediary between health/social services and the community to </a:t>
            </a:r>
            <a:r>
              <a:rPr lang="en-US" b="1" dirty="0"/>
              <a:t>facilitate access </a:t>
            </a:r>
            <a:r>
              <a:rPr lang="en-US" dirty="0"/>
              <a:t>to services and </a:t>
            </a:r>
            <a:r>
              <a:rPr lang="en-US" b="1" dirty="0"/>
              <a:t>improve the quality and cultural competence</a:t>
            </a:r>
            <a:r>
              <a:rPr lang="en-US" dirty="0"/>
              <a:t> of service delivery. CHWs also build individual and community </a:t>
            </a:r>
            <a:r>
              <a:rPr lang="en-US" b="1" dirty="0"/>
              <a:t>capacity</a:t>
            </a:r>
            <a:r>
              <a:rPr lang="en-US" dirty="0"/>
              <a:t> by increasing health knowledge and self-sufficiency through a range of activities such as </a:t>
            </a:r>
            <a:r>
              <a:rPr lang="en-US" b="1" dirty="0"/>
              <a:t>outreach, community education, informal counseling, social support and advocacy</a:t>
            </a:r>
            <a:r>
              <a:rPr lang="en-US" dirty="0"/>
              <a:t>. (American Public Health Association, 2008)</a:t>
            </a:r>
          </a:p>
        </p:txBody>
      </p:sp>
    </p:spTree>
    <p:extLst>
      <p:ext uri="{BB962C8B-B14F-4D97-AF65-F5344CB8AC3E}">
        <p14:creationId xmlns:p14="http://schemas.microsoft.com/office/powerpoint/2010/main" val="2686350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in Oregon</a:t>
            </a:r>
            <a:endParaRPr lang="en-US" dirty="0"/>
          </a:p>
        </p:txBody>
      </p:sp>
      <p:sp>
        <p:nvSpPr>
          <p:cNvPr id="3" name="Content Placeholder 2"/>
          <p:cNvSpPr>
            <a:spLocks noGrp="1"/>
          </p:cNvSpPr>
          <p:nvPr>
            <p:ph idx="1"/>
          </p:nvPr>
        </p:nvSpPr>
        <p:spPr/>
        <p:txBody>
          <a:bodyPr>
            <a:normAutofit/>
          </a:bodyPr>
          <a:lstStyle/>
          <a:p>
            <a:r>
              <a:rPr lang="en-US" dirty="0"/>
              <a:t>1960s: </a:t>
            </a:r>
            <a:r>
              <a:rPr lang="en-US" dirty="0" smtClean="0"/>
              <a:t>Indian </a:t>
            </a:r>
            <a:r>
              <a:rPr lang="en-US" dirty="0"/>
              <a:t>Health Service Community Health Representative (CHR) program begins nationwide</a:t>
            </a:r>
            <a:r>
              <a:rPr lang="en-US" dirty="0" smtClean="0"/>
              <a:t>.</a:t>
            </a:r>
          </a:p>
          <a:p>
            <a:r>
              <a:rPr lang="en-US" dirty="0" smtClean="0"/>
              <a:t>1970s: Outreach </a:t>
            </a:r>
            <a:r>
              <a:rPr lang="en-US" dirty="0"/>
              <a:t>workers are hired at Kaiser Neighborhood Health Clinic in Portland</a:t>
            </a:r>
            <a:r>
              <a:rPr lang="en-US" dirty="0" smtClean="0"/>
              <a:t>.</a:t>
            </a:r>
            <a:r>
              <a:rPr lang="es-MX" dirty="0"/>
              <a:t> </a:t>
            </a:r>
            <a:endParaRPr lang="en-US" dirty="0"/>
          </a:p>
          <a:p>
            <a:r>
              <a:rPr lang="es-MX" dirty="0" smtClean="0"/>
              <a:t>1988: </a:t>
            </a:r>
            <a:r>
              <a:rPr lang="es-MX" dirty="0" err="1" smtClean="0"/>
              <a:t>Doctors</a:t>
            </a:r>
            <a:r>
              <a:rPr lang="es-MX" dirty="0" smtClean="0"/>
              <a:t> </a:t>
            </a:r>
            <a:r>
              <a:rPr lang="es-MX" dirty="0"/>
              <a:t>at La Clínica del Cariño in Hood </a:t>
            </a:r>
            <a:r>
              <a:rPr lang="es-MX" dirty="0" err="1"/>
              <a:t>River</a:t>
            </a:r>
            <a:r>
              <a:rPr lang="es-MX" dirty="0"/>
              <a:t> </a:t>
            </a:r>
            <a:r>
              <a:rPr lang="es-MX" dirty="0" err="1"/>
              <a:t>found</a:t>
            </a:r>
            <a:r>
              <a:rPr lang="es-MX" dirty="0"/>
              <a:t> </a:t>
            </a:r>
            <a:r>
              <a:rPr lang="es-MX" dirty="0" err="1"/>
              <a:t>the</a:t>
            </a:r>
            <a:r>
              <a:rPr lang="es-MX" dirty="0"/>
              <a:t> El Niño Sano </a:t>
            </a:r>
            <a:r>
              <a:rPr lang="es-MX" dirty="0" err="1"/>
              <a:t>Program</a:t>
            </a:r>
            <a:r>
              <a:rPr lang="es-MX" dirty="0"/>
              <a:t>.</a:t>
            </a:r>
            <a:endParaRPr lang="en-US" dirty="0"/>
          </a:p>
          <a:p>
            <a:r>
              <a:rPr lang="en-US" dirty="0" smtClean="0"/>
              <a:t>1995-1998: CHWs </a:t>
            </a:r>
            <a:r>
              <a:rPr lang="en-US" dirty="0"/>
              <a:t>and allies from Oregon are at the forefront of the Natl. Community </a:t>
            </a:r>
            <a:r>
              <a:rPr lang="en-US" dirty="0" smtClean="0"/>
              <a:t>Health Advisor </a:t>
            </a:r>
            <a:r>
              <a:rPr lang="en-US" dirty="0"/>
              <a:t>Study, the first national policy study about CHWs</a:t>
            </a:r>
            <a:r>
              <a:rPr lang="en-US" dirty="0" smtClean="0"/>
              <a:t>.</a:t>
            </a:r>
          </a:p>
          <a:p>
            <a:endParaRPr lang="en-US" dirty="0"/>
          </a:p>
        </p:txBody>
      </p:sp>
    </p:spTree>
    <p:extLst>
      <p:ext uri="{BB962C8B-B14F-4D97-AF65-F5344CB8AC3E}">
        <p14:creationId xmlns:p14="http://schemas.microsoft.com/office/powerpoint/2010/main" val="407043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 Continued</a:t>
            </a:r>
            <a:endParaRPr lang="en-US" dirty="0"/>
          </a:p>
        </p:txBody>
      </p:sp>
      <p:sp>
        <p:nvSpPr>
          <p:cNvPr id="3" name="Content Placeholder 2"/>
          <p:cNvSpPr>
            <a:spLocks noGrp="1"/>
          </p:cNvSpPr>
          <p:nvPr>
            <p:ph idx="1"/>
          </p:nvPr>
        </p:nvSpPr>
        <p:spPr>
          <a:xfrm>
            <a:off x="457200" y="1752601"/>
            <a:ext cx="8229600" cy="3276600"/>
          </a:xfrm>
        </p:spPr>
        <p:txBody>
          <a:bodyPr>
            <a:normAutofit fontScale="85000" lnSpcReduction="20000"/>
          </a:bodyPr>
          <a:lstStyle/>
          <a:p>
            <a:r>
              <a:rPr lang="en-US" dirty="0" smtClean="0"/>
              <a:t>2002: The </a:t>
            </a:r>
            <a:r>
              <a:rPr lang="en-US" dirty="0"/>
              <a:t>Multnomah County Health Dept. establishes the Community Capacitation Center to provide credit-bearing training for CHWs.</a:t>
            </a:r>
          </a:p>
          <a:p>
            <a:r>
              <a:rPr lang="en-US" dirty="0"/>
              <a:t>2002-2005</a:t>
            </a:r>
            <a:r>
              <a:rPr lang="en-US" dirty="0" smtClean="0"/>
              <a:t>: </a:t>
            </a:r>
            <a:r>
              <a:rPr lang="en-US" dirty="0" err="1" smtClean="0"/>
              <a:t>Poder</a:t>
            </a:r>
            <a:r>
              <a:rPr lang="en-US" dirty="0" smtClean="0"/>
              <a:t> </a:t>
            </a:r>
            <a:r>
              <a:rPr lang="en-US" dirty="0" err="1"/>
              <a:t>es</a:t>
            </a:r>
            <a:r>
              <a:rPr lang="en-US" dirty="0"/>
              <a:t> </a:t>
            </a:r>
            <a:r>
              <a:rPr lang="en-US" dirty="0" err="1"/>
              <a:t>Salud</a:t>
            </a:r>
            <a:r>
              <a:rPr lang="en-US" dirty="0"/>
              <a:t>/Power for Health is funded by the Centers for Disease Control and Prevention. </a:t>
            </a:r>
          </a:p>
          <a:p>
            <a:r>
              <a:rPr lang="en-US" dirty="0"/>
              <a:t>2011: </a:t>
            </a:r>
          </a:p>
          <a:p>
            <a:pPr lvl="1"/>
            <a:r>
              <a:rPr lang="en-US" sz="1500" dirty="0"/>
              <a:t>HB 3650 - </a:t>
            </a:r>
            <a:r>
              <a:rPr lang="en-US" sz="1500" dirty="0">
                <a:ea typeface="Calibri" pitchFamily="34" charset="0"/>
              </a:rPr>
              <a:t>Requires State to establish criteria, descriptions, and education/training requirements for community health workers, peer wellness specialists, personal health navigators, and other providers not regulated by the State</a:t>
            </a:r>
          </a:p>
          <a:p>
            <a:pPr lvl="1"/>
            <a:r>
              <a:rPr lang="en-US" sz="1500" dirty="0"/>
              <a:t>September: a Subcommittee established to advise the Workforce Committee and the Health Policy Board on standards for Community Health Workers, Personal Health Navigators, Peer Wellness Specialists, Doulas </a:t>
            </a:r>
          </a:p>
          <a:p>
            <a:pPr lvl="1"/>
            <a:r>
              <a:rPr lang="en-US" sz="1500" dirty="0"/>
              <a:t>November: ORCHWA established with support from The Community Capacitation Center of the MCHD, The Oregon Latino Health Coalition &amp; The Northwest Primary Care Association.</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29000" y="4800600"/>
            <a:ext cx="2413838" cy="1802928"/>
          </a:xfrm>
          <a:prstGeom prst="rect">
            <a:avLst/>
          </a:prstGeom>
        </p:spPr>
      </p:pic>
    </p:spTree>
    <p:extLst>
      <p:ext uri="{BB962C8B-B14F-4D97-AF65-F5344CB8AC3E}">
        <p14:creationId xmlns:p14="http://schemas.microsoft.com/office/powerpoint/2010/main" val="3498152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Meeting the Triple aim</a:t>
            </a:r>
            <a:endParaRPr lang="en-US" dirty="0"/>
          </a:p>
        </p:txBody>
      </p:sp>
      <p:sp>
        <p:nvSpPr>
          <p:cNvPr id="3" name="Content Placeholder 2"/>
          <p:cNvSpPr>
            <a:spLocks noGrp="1"/>
          </p:cNvSpPr>
          <p:nvPr>
            <p:ph idx="1"/>
          </p:nvPr>
        </p:nvSpPr>
        <p:spPr/>
        <p:txBody>
          <a:bodyPr/>
          <a:lstStyle/>
          <a:p>
            <a:pPr marL="114300" indent="0">
              <a:buNone/>
            </a:pPr>
            <a:r>
              <a:rPr lang="en-US" dirty="0" smtClean="0"/>
              <a:t>CHWs support achieving the triple aim of </a:t>
            </a:r>
          </a:p>
          <a:p>
            <a:r>
              <a:rPr lang="en-US" dirty="0" smtClean="0"/>
              <a:t>improved patient care</a:t>
            </a:r>
          </a:p>
          <a:p>
            <a:r>
              <a:rPr lang="en-US" dirty="0" smtClean="0"/>
              <a:t>improved population health</a:t>
            </a:r>
          </a:p>
          <a:p>
            <a:r>
              <a:rPr lang="en-US" dirty="0" smtClean="0"/>
              <a:t>cost savings</a:t>
            </a:r>
            <a:endParaRPr lang="en-US" dirty="0"/>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05275" y="3352800"/>
            <a:ext cx="4067502" cy="2948939"/>
          </a:xfrm>
          <a:prstGeom prst="rect">
            <a:avLst/>
          </a:prstGeom>
        </p:spPr>
      </p:pic>
    </p:spTree>
    <p:extLst>
      <p:ext uri="{BB962C8B-B14F-4D97-AF65-F5344CB8AC3E}">
        <p14:creationId xmlns:p14="http://schemas.microsoft.com/office/powerpoint/2010/main" val="3375783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Savings</a:t>
            </a:r>
            <a:endParaRPr lang="en-US" dirty="0"/>
          </a:p>
        </p:txBody>
      </p:sp>
      <p:sp>
        <p:nvSpPr>
          <p:cNvPr id="4" name="Down Arrow 3"/>
          <p:cNvSpPr>
            <a:spLocks noChangeArrowheads="1"/>
          </p:cNvSpPr>
          <p:nvPr/>
        </p:nvSpPr>
        <p:spPr bwMode="auto">
          <a:xfrm>
            <a:off x="4495800" y="3729831"/>
            <a:ext cx="4267200" cy="2743200"/>
          </a:xfrm>
          <a:prstGeom prst="downArrow">
            <a:avLst>
              <a:gd name="adj1" fmla="val 68759"/>
              <a:gd name="adj2" fmla="val 5000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p>
        </p:txBody>
      </p:sp>
      <p:sp>
        <p:nvSpPr>
          <p:cNvPr id="5" name="Down Arrow 4"/>
          <p:cNvSpPr>
            <a:spLocks noChangeArrowheads="1"/>
          </p:cNvSpPr>
          <p:nvPr/>
        </p:nvSpPr>
        <p:spPr bwMode="auto">
          <a:xfrm>
            <a:off x="533400" y="4347368"/>
            <a:ext cx="4114800" cy="1905000"/>
          </a:xfrm>
          <a:prstGeom prst="downArrow">
            <a:avLst>
              <a:gd name="adj1" fmla="val 78417"/>
              <a:gd name="adj2" fmla="val 5000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p>
        </p:txBody>
      </p:sp>
      <p:pic>
        <p:nvPicPr>
          <p:cNvPr id="6" name="Picture 5"/>
          <p:cNvPicPr>
            <a:picLocks noChangeAspect="1"/>
          </p:cNvPicPr>
          <p:nvPr/>
        </p:nvPicPr>
        <p:blipFill rotWithShape="1">
          <a:blip r:embed="rId3" cstate="print">
            <a:clrChange>
              <a:clrFrom>
                <a:srgbClr val="FFFFFF"/>
              </a:clrFrom>
              <a:clrTo>
                <a:srgbClr val="FFFFFF">
                  <a:alpha val="0"/>
                </a:srgbClr>
              </a:clrTo>
            </a:clrChange>
            <a:extLst/>
          </a:blip>
          <a:srcRect t="25438" b="16782"/>
          <a:stretch/>
        </p:blipFill>
        <p:spPr>
          <a:xfrm>
            <a:off x="381000" y="1448224"/>
            <a:ext cx="4191000" cy="2743200"/>
          </a:xfrm>
          <a:prstGeom prst="downArrow">
            <a:avLst>
              <a:gd name="adj1" fmla="val 74279"/>
              <a:gd name="adj2" fmla="val 50246"/>
            </a:avLst>
          </a:prstGeom>
          <a:blipFill>
            <a:blip r:embed="rId4" cstate="print">
              <a:clrChange>
                <a:clrFrom>
                  <a:srgbClr val="FFFFFF"/>
                </a:clrFrom>
                <a:clrTo>
                  <a:srgbClr val="FFFFFF">
                    <a:alpha val="0"/>
                  </a:srgbClr>
                </a:clrTo>
              </a:clrChange>
            </a:blip>
            <a:stretch>
              <a:fillRect/>
            </a:stretch>
          </a:blipFill>
          <a:ln w="38100">
            <a:solidFill>
              <a:srgbClr val="92D050"/>
            </a:solidFill>
          </a:ln>
        </p:spPr>
      </p:pic>
      <p:grpSp>
        <p:nvGrpSpPr>
          <p:cNvPr id="7" name="Group 6"/>
          <p:cNvGrpSpPr>
            <a:grpSpLocks/>
          </p:cNvGrpSpPr>
          <p:nvPr/>
        </p:nvGrpSpPr>
        <p:grpSpPr bwMode="auto">
          <a:xfrm>
            <a:off x="4648200" y="1448593"/>
            <a:ext cx="4114800" cy="1981200"/>
            <a:chOff x="4800600" y="1371600"/>
            <a:chExt cx="4114800" cy="2133600"/>
          </a:xfrm>
        </p:grpSpPr>
        <p:sp>
          <p:nvSpPr>
            <p:cNvPr id="8" name="Down Arrow 7"/>
            <p:cNvSpPr>
              <a:spLocks noChangeArrowheads="1"/>
            </p:cNvSpPr>
            <p:nvPr/>
          </p:nvSpPr>
          <p:spPr bwMode="auto">
            <a:xfrm>
              <a:off x="4800600" y="1371600"/>
              <a:ext cx="4114800" cy="2133600"/>
            </a:xfrm>
            <a:prstGeom prst="downArrow">
              <a:avLst>
                <a:gd name="adj1" fmla="val 78417"/>
                <a:gd name="adj2" fmla="val 50000"/>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a:p>
          </p:txBody>
        </p:sp>
        <p:sp>
          <p:nvSpPr>
            <p:cNvPr id="9" name="Rectangle 8"/>
            <p:cNvSpPr>
              <a:spLocks noChangeArrowheads="1"/>
            </p:cNvSpPr>
            <p:nvPr/>
          </p:nvSpPr>
          <p:spPr bwMode="auto">
            <a:xfrm>
              <a:off x="5486400" y="1376916"/>
              <a:ext cx="2667000" cy="1176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spcAft>
                  <a:spcPts val="600"/>
                </a:spcAft>
              </a:pPr>
              <a:r>
                <a:rPr lang="en-US" sz="2400">
                  <a:latin typeface="Calibri" pitchFamily="34" charset="0"/>
                  <a:ea typeface="Calibri" pitchFamily="34" charset="0"/>
                  <a:cs typeface="Calibri" pitchFamily="34" charset="0"/>
                </a:rPr>
                <a:t>Denver</a:t>
              </a:r>
            </a:p>
            <a:p>
              <a:pPr algn="ctr">
                <a:spcAft>
                  <a:spcPts val="600"/>
                </a:spcAft>
              </a:pPr>
              <a:r>
                <a:rPr lang="en-US">
                  <a:latin typeface="Calibri" pitchFamily="34" charset="0"/>
                  <a:ea typeface="Calibri" pitchFamily="34" charset="0"/>
                  <a:cs typeface="Calibri" pitchFamily="34" charset="0"/>
                </a:rPr>
                <a:t>Returns of $2.28 to $4.80 for every dollar spent</a:t>
              </a:r>
            </a:p>
          </p:txBody>
        </p:sp>
      </p:grpSp>
      <p:sp>
        <p:nvSpPr>
          <p:cNvPr id="10" name="Rectangle 9"/>
          <p:cNvSpPr>
            <a:spLocks noChangeArrowheads="1"/>
          </p:cNvSpPr>
          <p:nvPr/>
        </p:nvSpPr>
        <p:spPr bwMode="auto">
          <a:xfrm>
            <a:off x="5181600" y="3713956"/>
            <a:ext cx="2895600" cy="207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spcAft>
                <a:spcPts val="600"/>
              </a:spcAft>
            </a:pPr>
            <a:r>
              <a:rPr lang="en-US" sz="2400">
                <a:latin typeface="Calibri" pitchFamily="34" charset="0"/>
                <a:ea typeface="Calibri" pitchFamily="34" charset="0"/>
                <a:cs typeface="Calibri" pitchFamily="34" charset="0"/>
              </a:rPr>
              <a:t>Baltimore</a:t>
            </a:r>
          </a:p>
          <a:p>
            <a:pPr algn="ctr">
              <a:spcAft>
                <a:spcPts val="600"/>
              </a:spcAft>
            </a:pPr>
            <a:r>
              <a:rPr lang="en-US">
                <a:latin typeface="Calibri" pitchFamily="34" charset="0"/>
                <a:ea typeface="Calibri" pitchFamily="34" charset="0"/>
                <a:cs typeface="Calibri" pitchFamily="34" charset="0"/>
              </a:rPr>
              <a:t>40% decrease in ER visits</a:t>
            </a:r>
          </a:p>
          <a:p>
            <a:pPr algn="ctr">
              <a:spcAft>
                <a:spcPts val="600"/>
              </a:spcAft>
            </a:pPr>
            <a:r>
              <a:rPr lang="en-US">
                <a:latin typeface="Calibri" pitchFamily="34" charset="0"/>
                <a:ea typeface="Calibri" pitchFamily="34" charset="0"/>
                <a:cs typeface="Calibri" pitchFamily="34" charset="0"/>
              </a:rPr>
              <a:t>33% decrease in ER admissions</a:t>
            </a:r>
          </a:p>
          <a:p>
            <a:pPr algn="ctr">
              <a:spcAft>
                <a:spcPts val="600"/>
              </a:spcAft>
            </a:pPr>
            <a:r>
              <a:rPr lang="en-US">
                <a:latin typeface="Calibri" pitchFamily="34" charset="0"/>
                <a:ea typeface="Calibri" pitchFamily="34" charset="0"/>
                <a:cs typeface="Calibri" pitchFamily="34" charset="0"/>
              </a:rPr>
              <a:t>33% decrease in total hospital admissions</a:t>
            </a:r>
            <a:endParaRPr lang="en-US">
              <a:latin typeface="Calibri" pitchFamily="34" charset="0"/>
            </a:endParaRPr>
          </a:p>
        </p:txBody>
      </p:sp>
      <p:sp>
        <p:nvSpPr>
          <p:cNvPr id="11" name="Rectangle 10"/>
          <p:cNvSpPr>
            <a:spLocks noChangeArrowheads="1"/>
          </p:cNvSpPr>
          <p:nvPr/>
        </p:nvSpPr>
        <p:spPr bwMode="auto">
          <a:xfrm>
            <a:off x="990600" y="4347368"/>
            <a:ext cx="304800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spcAft>
                <a:spcPts val="600"/>
              </a:spcAft>
            </a:pPr>
            <a:r>
              <a:rPr lang="en-US" sz="2400" dirty="0">
                <a:latin typeface="Calibri" pitchFamily="34" charset="0"/>
                <a:ea typeface="Calibri" pitchFamily="34" charset="0"/>
                <a:cs typeface="Calibri" pitchFamily="34" charset="0"/>
              </a:rPr>
              <a:t>Hawaii</a:t>
            </a:r>
          </a:p>
          <a:p>
            <a:pPr algn="ctr">
              <a:spcAft>
                <a:spcPts val="600"/>
              </a:spcAft>
            </a:pPr>
            <a:r>
              <a:rPr lang="en-US" dirty="0">
                <a:latin typeface="Calibri" pitchFamily="34" charset="0"/>
                <a:ea typeface="Calibri" pitchFamily="34" charset="0"/>
                <a:cs typeface="Calibri" pitchFamily="34" charset="0"/>
              </a:rPr>
              <a:t>Asthma related per capita charges decreased from $735 to $181</a:t>
            </a:r>
            <a:endParaRPr lang="en-US" dirty="0">
              <a:latin typeface="Calibri" pitchFamily="34" charset="0"/>
            </a:endParaRPr>
          </a:p>
        </p:txBody>
      </p:sp>
    </p:spTree>
    <p:extLst>
      <p:ext uri="{BB962C8B-B14F-4D97-AF65-F5344CB8AC3E}">
        <p14:creationId xmlns:p14="http://schemas.microsoft.com/office/powerpoint/2010/main" val="2665237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Health Workers*</a:t>
            </a:r>
            <a:endParaRPr lang="en-US" dirty="0"/>
          </a:p>
        </p:txBody>
      </p:sp>
      <p:sp>
        <p:nvSpPr>
          <p:cNvPr id="3" name="Content Placeholder 2"/>
          <p:cNvSpPr>
            <a:spLocks noGrp="1"/>
          </p:cNvSpPr>
          <p:nvPr>
            <p:ph idx="1"/>
          </p:nvPr>
        </p:nvSpPr>
        <p:spPr/>
        <p:txBody>
          <a:bodyPr>
            <a:normAutofit fontScale="92500" lnSpcReduction="10000"/>
          </a:bodyPr>
          <a:lstStyle/>
          <a:p>
            <a:pPr marL="114300" indent="0">
              <a:buNone/>
            </a:pPr>
            <a:r>
              <a:rPr lang="en-US" dirty="0" smtClean="0"/>
              <a:t>Include:</a:t>
            </a:r>
          </a:p>
          <a:p>
            <a:pPr marL="114300" indent="0">
              <a:buNone/>
            </a:pPr>
            <a:endParaRPr lang="en-US" dirty="0"/>
          </a:p>
          <a:p>
            <a:pPr marL="114300" indent="0">
              <a:buNone/>
            </a:pPr>
            <a:r>
              <a:rPr lang="en-US" sz="3600" dirty="0" smtClean="0"/>
              <a:t>-Community Health Workers</a:t>
            </a:r>
          </a:p>
          <a:p>
            <a:pPr marL="114300" indent="0">
              <a:buNone/>
            </a:pPr>
            <a:r>
              <a:rPr lang="en-US" sz="3600" dirty="0" smtClean="0"/>
              <a:t>-Peer Wellness Specialists</a:t>
            </a:r>
          </a:p>
          <a:p>
            <a:pPr marL="114300" indent="0">
              <a:buNone/>
            </a:pPr>
            <a:r>
              <a:rPr lang="en-US" sz="3600" dirty="0" smtClean="0"/>
              <a:t>-Doulas</a:t>
            </a:r>
          </a:p>
          <a:p>
            <a:pPr marL="114300" indent="0">
              <a:buNone/>
            </a:pPr>
            <a:r>
              <a:rPr lang="en-US" sz="3600" dirty="0" smtClean="0"/>
              <a:t>-Personal Health Navigators</a:t>
            </a:r>
          </a:p>
          <a:p>
            <a:pPr marL="114300" indent="0">
              <a:buNone/>
            </a:pPr>
            <a:endParaRPr lang="en-US" dirty="0"/>
          </a:p>
          <a:p>
            <a:pPr marL="114300" indent="0">
              <a:buNone/>
            </a:pPr>
            <a:endParaRPr lang="en-US" dirty="0" smtClean="0"/>
          </a:p>
          <a:p>
            <a:pPr marL="114300" indent="0">
              <a:buNone/>
            </a:pPr>
            <a:r>
              <a:rPr lang="en-US" dirty="0" smtClean="0"/>
              <a:t>Currently referred to as “Non-Traditional”</a:t>
            </a:r>
          </a:p>
          <a:p>
            <a:pPr lvl="1"/>
            <a:endParaRPr lang="en-US" dirty="0"/>
          </a:p>
        </p:txBody>
      </p:sp>
    </p:spTree>
    <p:extLst>
      <p:ext uri="{BB962C8B-B14F-4D97-AF65-F5344CB8AC3E}">
        <p14:creationId xmlns:p14="http://schemas.microsoft.com/office/powerpoint/2010/main" val="1650155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Oregon Employment Survey - 2012</a:t>
            </a:r>
            <a:endParaRPr lang="en-US" dirty="0"/>
          </a:p>
        </p:txBody>
      </p:sp>
      <p:sp>
        <p:nvSpPr>
          <p:cNvPr id="3" name="Content Placeholder 2"/>
          <p:cNvSpPr>
            <a:spLocks noGrp="1"/>
          </p:cNvSpPr>
          <p:nvPr>
            <p:ph idx="1"/>
          </p:nvPr>
        </p:nvSpPr>
        <p:spPr/>
        <p:txBody>
          <a:bodyPr/>
          <a:lstStyle/>
          <a:p>
            <a:r>
              <a:rPr lang="en-US" dirty="0" smtClean="0"/>
              <a:t>501 establishments surveyed: 156 responded</a:t>
            </a:r>
          </a:p>
          <a:p>
            <a:r>
              <a:rPr lang="en-US" dirty="0" smtClean="0"/>
              <a:t>70/156 currently employ THWs</a:t>
            </a:r>
          </a:p>
          <a:p>
            <a:r>
              <a:rPr lang="en-US" dirty="0" smtClean="0"/>
              <a:t>Average wage: $15.03 (range: $8.95-$33.66)</a:t>
            </a:r>
          </a:p>
          <a:p>
            <a:r>
              <a:rPr lang="en-US" dirty="0" smtClean="0"/>
              <a:t>Out of the 690 currently employed, 394 THWs work in the Portland Metro region</a:t>
            </a:r>
          </a:p>
          <a:p>
            <a:r>
              <a:rPr lang="en-US" dirty="0" smtClean="0"/>
              <a:t>100 different job titles</a:t>
            </a:r>
          </a:p>
          <a:p>
            <a:endParaRPr lang="en-US" dirty="0"/>
          </a:p>
        </p:txBody>
      </p:sp>
    </p:spTree>
    <p:extLst>
      <p:ext uri="{BB962C8B-B14F-4D97-AF65-F5344CB8AC3E}">
        <p14:creationId xmlns:p14="http://schemas.microsoft.com/office/powerpoint/2010/main" val="30528824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1_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39</TotalTime>
  <Words>747</Words>
  <Application>Microsoft Office PowerPoint</Application>
  <PresentationFormat>On-screen Show (4:3)</PresentationFormat>
  <Paragraphs>112</Paragraphs>
  <Slides>13</Slides>
  <Notes>3</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Apothecary</vt:lpstr>
      <vt:lpstr>1_Apothecary</vt:lpstr>
      <vt:lpstr>Community Health Workers</vt:lpstr>
      <vt:lpstr>Who are Community health Workers (CHWs)?</vt:lpstr>
      <vt:lpstr>APHA Definition</vt:lpstr>
      <vt:lpstr>History in Oregon</vt:lpstr>
      <vt:lpstr>History Continued</vt:lpstr>
      <vt:lpstr>Meeting the Triple aim</vt:lpstr>
      <vt:lpstr>Cost Savings</vt:lpstr>
      <vt:lpstr>Traditional Health Workers*</vt:lpstr>
      <vt:lpstr>Oregon Employment Survey - 2012</vt:lpstr>
      <vt:lpstr>PowerPoint Presentation</vt:lpstr>
      <vt:lpstr>PowerPoint Presentation</vt:lpstr>
      <vt:lpstr>PowerPoint Presentation</vt:lpstr>
      <vt:lpstr>PowerPoint Presentation</vt:lpstr>
    </vt:vector>
  </TitlesOfParts>
  <Company>Portland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Health Workers</dc:title>
  <dc:creator>Elizabeth Fussell</dc:creator>
  <cp:lastModifiedBy>Neal Wallace</cp:lastModifiedBy>
  <cp:revision>5</cp:revision>
  <dcterms:created xsi:type="dcterms:W3CDTF">2013-05-15T22:02:35Z</dcterms:created>
  <dcterms:modified xsi:type="dcterms:W3CDTF">2013-05-15T23:04:22Z</dcterms:modified>
</cp:coreProperties>
</file>